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8" r:id="rId3"/>
    <p:sldId id="346" r:id="rId4"/>
    <p:sldId id="347" r:id="rId5"/>
    <p:sldId id="348" r:id="rId6"/>
    <p:sldId id="349" r:id="rId7"/>
    <p:sldId id="350" r:id="rId8"/>
    <p:sldId id="351" r:id="rId9"/>
    <p:sldId id="352" r:id="rId10"/>
    <p:sldId id="259" r:id="rId11"/>
    <p:sldId id="353" r:id="rId12"/>
    <p:sldId id="271" r:id="rId13"/>
    <p:sldId id="272" r:id="rId14"/>
    <p:sldId id="260" r:id="rId15"/>
    <p:sldId id="354" r:id="rId16"/>
    <p:sldId id="355" r:id="rId17"/>
    <p:sldId id="261" r:id="rId18"/>
    <p:sldId id="262" r:id="rId19"/>
    <p:sldId id="263" r:id="rId20"/>
    <p:sldId id="264" r:id="rId21"/>
    <p:sldId id="265" r:id="rId22"/>
    <p:sldId id="266" r:id="rId23"/>
    <p:sldId id="267" r:id="rId24"/>
    <p:sldId id="268" r:id="rId25"/>
    <p:sldId id="269" r:id="rId26"/>
    <p:sldId id="270" r:id="rId27"/>
    <p:sldId id="273" r:id="rId28"/>
    <p:sldId id="282" r:id="rId29"/>
    <p:sldId id="283" r:id="rId30"/>
    <p:sldId id="274" r:id="rId31"/>
    <p:sldId id="275" r:id="rId32"/>
    <p:sldId id="276" r:id="rId33"/>
    <p:sldId id="277" r:id="rId34"/>
    <p:sldId id="278" r:id="rId35"/>
    <p:sldId id="280" r:id="rId36"/>
    <p:sldId id="284" r:id="rId37"/>
    <p:sldId id="281"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279"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dministrative Stuff" id="{9B8E072B-D662-436A-AECC-EAA6703ABAC1}">
          <p14:sldIdLst>
            <p14:sldId id="256"/>
            <p14:sldId id="258"/>
            <p14:sldId id="346"/>
            <p14:sldId id="347"/>
            <p14:sldId id="348"/>
            <p14:sldId id="349"/>
            <p14:sldId id="350"/>
            <p14:sldId id="351"/>
            <p14:sldId id="352"/>
          </p14:sldIdLst>
        </p14:section>
        <p14:section name="Introduction" id="{274611B0-0BA5-46AE-8A7B-8D9817C65A4A}">
          <p14:sldIdLst>
            <p14:sldId id="259"/>
            <p14:sldId id="353"/>
            <p14:sldId id="271"/>
            <p14:sldId id="272"/>
            <p14:sldId id="260"/>
            <p14:sldId id="354"/>
            <p14:sldId id="355"/>
            <p14:sldId id="261"/>
            <p14:sldId id="262"/>
            <p14:sldId id="263"/>
            <p14:sldId id="264"/>
            <p14:sldId id="265"/>
            <p14:sldId id="266"/>
            <p14:sldId id="267"/>
            <p14:sldId id="268"/>
            <p14:sldId id="269"/>
            <p14:sldId id="270"/>
            <p14:sldId id="273"/>
            <p14:sldId id="282"/>
            <p14:sldId id="283"/>
            <p14:sldId id="274"/>
            <p14:sldId id="275"/>
            <p14:sldId id="276"/>
            <p14:sldId id="277"/>
            <p14:sldId id="278"/>
            <p14:sldId id="280"/>
            <p14:sldId id="284"/>
            <p14:sldId id="281"/>
            <p14:sldId id="285"/>
            <p14:sldId id="286"/>
            <p14:sldId id="287"/>
            <p14:sldId id="288"/>
            <p14:sldId id="289"/>
            <p14:sldId id="290"/>
            <p14:sldId id="291"/>
            <p14:sldId id="292"/>
            <p14:sldId id="293"/>
            <p14:sldId id="294"/>
            <p14:sldId id="295"/>
            <p14:sldId id="296"/>
            <p14:sldId id="297"/>
            <p14:sldId id="298"/>
            <p14:sldId id="299"/>
            <p14:sldId id="300"/>
          </p14:sldIdLst>
        </p14:section>
        <p14:section name="Parallel Architecture" id="{3C989F07-2F50-4908-BA7A-F552CB6A548C}">
          <p14:sldIdLst>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279"/>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6AA11-5FB5-4AC0-AB50-F555AA629A4C}" v="3" dt="2021-09-10T13:31:46.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18" autoAdjust="0"/>
  </p:normalViewPr>
  <p:slideViewPr>
    <p:cSldViewPr snapToGrid="0">
      <p:cViewPr varScale="1">
        <p:scale>
          <a:sx n="85" d="100"/>
          <a:sy n="85" d="100"/>
        </p:scale>
        <p:origin x="15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2E8ACBE2-A0A1-4C13-B328-85E467224DAF}"/>
    <pc:docChg chg="custSel modSld">
      <pc:chgData name="Brian Srivastava" userId="a20fc31f-ff76-4f59-a5f9-7c37ba761692" providerId="ADAL" clId="{2E8ACBE2-A0A1-4C13-B328-85E467224DAF}" dt="2020-05-08T18:13:49.403" v="280" actId="20577"/>
      <pc:docMkLst>
        <pc:docMk/>
      </pc:docMkLst>
      <pc:sldChg chg="modSp mod">
        <pc:chgData name="Brian Srivastava" userId="a20fc31f-ff76-4f59-a5f9-7c37ba761692" providerId="ADAL" clId="{2E8ACBE2-A0A1-4C13-B328-85E467224DAF}" dt="2020-05-08T18:13:49.403" v="280" actId="20577"/>
        <pc:sldMkLst>
          <pc:docMk/>
          <pc:sldMk cId="3925906180" sldId="347"/>
        </pc:sldMkLst>
        <pc:spChg chg="mod">
          <ac:chgData name="Brian Srivastava" userId="a20fc31f-ff76-4f59-a5f9-7c37ba761692" providerId="ADAL" clId="{2E8ACBE2-A0A1-4C13-B328-85E467224DAF}" dt="2020-05-08T18:13:49.403" v="280" actId="20577"/>
          <ac:spMkLst>
            <pc:docMk/>
            <pc:sldMk cId="3925906180" sldId="347"/>
            <ac:spMk id="3" creationId="{902E0D19-6597-4277-AE18-AFD11C1303C0}"/>
          </ac:spMkLst>
        </pc:spChg>
      </pc:sldChg>
      <pc:sldChg chg="modSp mod">
        <pc:chgData name="Brian Srivastava" userId="a20fc31f-ff76-4f59-a5f9-7c37ba761692" providerId="ADAL" clId="{2E8ACBE2-A0A1-4C13-B328-85E467224DAF}" dt="2020-05-08T17:01:52.064" v="170" actId="20577"/>
        <pc:sldMkLst>
          <pc:docMk/>
          <pc:sldMk cId="800739870" sldId="350"/>
        </pc:sldMkLst>
        <pc:spChg chg="mod">
          <ac:chgData name="Brian Srivastava" userId="a20fc31f-ff76-4f59-a5f9-7c37ba761692" providerId="ADAL" clId="{2E8ACBE2-A0A1-4C13-B328-85E467224DAF}" dt="2020-05-08T17:01:52.064" v="170" actId="20577"/>
          <ac:spMkLst>
            <pc:docMk/>
            <pc:sldMk cId="800739870" sldId="350"/>
            <ac:spMk id="3" creationId="{9659A91C-4B15-47BC-8F17-BA1DCD913ED4}"/>
          </ac:spMkLst>
        </pc:spChg>
      </pc:sldChg>
      <pc:sldChg chg="modSp mod">
        <pc:chgData name="Brian Srivastava" userId="a20fc31f-ff76-4f59-a5f9-7c37ba761692" providerId="ADAL" clId="{2E8ACBE2-A0A1-4C13-B328-85E467224DAF}" dt="2020-05-08T17:02:07.472" v="180" actId="5793"/>
        <pc:sldMkLst>
          <pc:docMk/>
          <pc:sldMk cId="3395202874" sldId="351"/>
        </pc:sldMkLst>
        <pc:spChg chg="mod">
          <ac:chgData name="Brian Srivastava" userId="a20fc31f-ff76-4f59-a5f9-7c37ba761692" providerId="ADAL" clId="{2E8ACBE2-A0A1-4C13-B328-85E467224DAF}" dt="2020-05-08T17:02:07.472" v="180" actId="5793"/>
          <ac:spMkLst>
            <pc:docMk/>
            <pc:sldMk cId="3395202874" sldId="351"/>
            <ac:spMk id="3" creationId="{CF6A3157-0007-4C8D-A3E2-B88B0A0440FE}"/>
          </ac:spMkLst>
        </pc:spChg>
      </pc:sldChg>
    </pc:docChg>
  </pc:docChgLst>
  <pc:docChgLst>
    <pc:chgData name="Brian Srivastava" userId="a20fc31f-ff76-4f59-a5f9-7c37ba761692" providerId="ADAL" clId="{DCD62480-1FF5-4A4E-A741-1648FA249EBD}"/>
    <pc:docChg chg="custSel addSld modSld sldOrd">
      <pc:chgData name="Brian Srivastava" userId="a20fc31f-ff76-4f59-a5f9-7c37ba761692" providerId="ADAL" clId="{DCD62480-1FF5-4A4E-A741-1648FA249EBD}" dt="2020-01-07T14:10:18.507" v="1224" actId="20577"/>
      <pc:docMkLst>
        <pc:docMk/>
      </pc:docMkLst>
      <pc:sldChg chg="modSp">
        <pc:chgData name="Brian Srivastava" userId="a20fc31f-ff76-4f59-a5f9-7c37ba761692" providerId="ADAL" clId="{DCD62480-1FF5-4A4E-A741-1648FA249EBD}" dt="2020-01-07T14:00:20.166" v="27" actId="20577"/>
        <pc:sldMkLst>
          <pc:docMk/>
          <pc:sldMk cId="2081542316" sldId="256"/>
        </pc:sldMkLst>
        <pc:spChg chg="mod">
          <ac:chgData name="Brian Srivastava" userId="a20fc31f-ff76-4f59-a5f9-7c37ba761692" providerId="ADAL" clId="{DCD62480-1FF5-4A4E-A741-1648FA249EBD}" dt="2020-01-07T14:00:20.166" v="27" actId="20577"/>
          <ac:spMkLst>
            <pc:docMk/>
            <pc:sldMk cId="2081542316" sldId="256"/>
            <ac:spMk id="2" creationId="{5C1D81B6-2C1E-45A3-B3F4-B231FAA84F40}"/>
          </ac:spMkLst>
        </pc:spChg>
      </pc:sldChg>
      <pc:sldChg chg="modSp">
        <pc:chgData name="Brian Srivastava" userId="a20fc31f-ff76-4f59-a5f9-7c37ba761692" providerId="ADAL" clId="{DCD62480-1FF5-4A4E-A741-1648FA249EBD}" dt="2020-01-07T14:00:40.050" v="30" actId="20577"/>
        <pc:sldMkLst>
          <pc:docMk/>
          <pc:sldMk cId="4211754787" sldId="258"/>
        </pc:sldMkLst>
        <pc:spChg chg="mod">
          <ac:chgData name="Brian Srivastava" userId="a20fc31f-ff76-4f59-a5f9-7c37ba761692" providerId="ADAL" clId="{DCD62480-1FF5-4A4E-A741-1648FA249EBD}" dt="2020-01-07T14:00:40.050" v="30" actId="20577"/>
          <ac:spMkLst>
            <pc:docMk/>
            <pc:sldMk cId="4211754787" sldId="258"/>
            <ac:spMk id="3" creationId="{5FCDB469-A9CF-452B-BB49-1FD852C39AD8}"/>
          </ac:spMkLst>
        </pc:spChg>
      </pc:sldChg>
      <pc:sldChg chg="modSp">
        <pc:chgData name="Brian Srivastava" userId="a20fc31f-ff76-4f59-a5f9-7c37ba761692" providerId="ADAL" clId="{DCD62480-1FF5-4A4E-A741-1648FA249EBD}" dt="2020-01-07T14:01:16.008" v="84" actId="20577"/>
        <pc:sldMkLst>
          <pc:docMk/>
          <pc:sldMk cId="3925906180" sldId="347"/>
        </pc:sldMkLst>
        <pc:spChg chg="mod">
          <ac:chgData name="Brian Srivastava" userId="a20fc31f-ff76-4f59-a5f9-7c37ba761692" providerId="ADAL" clId="{DCD62480-1FF5-4A4E-A741-1648FA249EBD}" dt="2020-01-07T14:01:16.008" v="84" actId="20577"/>
          <ac:spMkLst>
            <pc:docMk/>
            <pc:sldMk cId="3925906180" sldId="347"/>
            <ac:spMk id="3" creationId="{902E0D19-6597-4277-AE18-AFD11C1303C0}"/>
          </ac:spMkLst>
        </pc:spChg>
      </pc:sldChg>
      <pc:sldChg chg="modSp">
        <pc:chgData name="Brian Srivastava" userId="a20fc31f-ff76-4f59-a5f9-7c37ba761692" providerId="ADAL" clId="{DCD62480-1FF5-4A4E-A741-1648FA249EBD}" dt="2020-01-07T14:02:02.309" v="344" actId="20577"/>
        <pc:sldMkLst>
          <pc:docMk/>
          <pc:sldMk cId="2020032038" sldId="348"/>
        </pc:sldMkLst>
        <pc:spChg chg="mod">
          <ac:chgData name="Brian Srivastava" userId="a20fc31f-ff76-4f59-a5f9-7c37ba761692" providerId="ADAL" clId="{DCD62480-1FF5-4A4E-A741-1648FA249EBD}" dt="2020-01-07T14:02:02.309" v="344" actId="20577"/>
          <ac:spMkLst>
            <pc:docMk/>
            <pc:sldMk cId="2020032038" sldId="348"/>
            <ac:spMk id="3" creationId="{1A362E78-6BDB-4B5D-A009-FB7AFA402997}"/>
          </ac:spMkLst>
        </pc:spChg>
      </pc:sldChg>
      <pc:sldChg chg="modSp">
        <pc:chgData name="Brian Srivastava" userId="a20fc31f-ff76-4f59-a5f9-7c37ba761692" providerId="ADAL" clId="{DCD62480-1FF5-4A4E-A741-1648FA249EBD}" dt="2020-01-07T14:02:23.686" v="415" actId="20577"/>
        <pc:sldMkLst>
          <pc:docMk/>
          <pc:sldMk cId="2083795951" sldId="349"/>
        </pc:sldMkLst>
        <pc:spChg chg="mod">
          <ac:chgData name="Brian Srivastava" userId="a20fc31f-ff76-4f59-a5f9-7c37ba761692" providerId="ADAL" clId="{DCD62480-1FF5-4A4E-A741-1648FA249EBD}" dt="2020-01-07T14:02:23.686" v="415" actId="20577"/>
          <ac:spMkLst>
            <pc:docMk/>
            <pc:sldMk cId="2083795951" sldId="349"/>
            <ac:spMk id="3" creationId="{32A0B82C-0F20-402B-911F-6BD87317B9A3}"/>
          </ac:spMkLst>
        </pc:spChg>
      </pc:sldChg>
      <pc:sldChg chg="modSp">
        <pc:chgData name="Brian Srivastava" userId="a20fc31f-ff76-4f59-a5f9-7c37ba761692" providerId="ADAL" clId="{DCD62480-1FF5-4A4E-A741-1648FA249EBD}" dt="2020-01-07T14:02:42.872" v="475" actId="20577"/>
        <pc:sldMkLst>
          <pc:docMk/>
          <pc:sldMk cId="800739870" sldId="350"/>
        </pc:sldMkLst>
        <pc:spChg chg="mod">
          <ac:chgData name="Brian Srivastava" userId="a20fc31f-ff76-4f59-a5f9-7c37ba761692" providerId="ADAL" clId="{DCD62480-1FF5-4A4E-A741-1648FA249EBD}" dt="2020-01-07T14:02:42.872" v="475" actId="20577"/>
          <ac:spMkLst>
            <pc:docMk/>
            <pc:sldMk cId="800739870" sldId="350"/>
            <ac:spMk id="3" creationId="{9659A91C-4B15-47BC-8F17-BA1DCD913ED4}"/>
          </ac:spMkLst>
        </pc:spChg>
      </pc:sldChg>
      <pc:sldChg chg="modSp">
        <pc:chgData name="Brian Srivastava" userId="a20fc31f-ff76-4f59-a5f9-7c37ba761692" providerId="ADAL" clId="{DCD62480-1FF5-4A4E-A741-1648FA249EBD}" dt="2020-01-07T14:02:52.736" v="492" actId="20577"/>
        <pc:sldMkLst>
          <pc:docMk/>
          <pc:sldMk cId="3395202874" sldId="351"/>
        </pc:sldMkLst>
        <pc:spChg chg="mod">
          <ac:chgData name="Brian Srivastava" userId="a20fc31f-ff76-4f59-a5f9-7c37ba761692" providerId="ADAL" clId="{DCD62480-1FF5-4A4E-A741-1648FA249EBD}" dt="2020-01-07T14:02:52.736" v="492" actId="20577"/>
          <ac:spMkLst>
            <pc:docMk/>
            <pc:sldMk cId="3395202874" sldId="351"/>
            <ac:spMk id="3" creationId="{CF6A3157-0007-4C8D-A3E2-B88B0A0440FE}"/>
          </ac:spMkLst>
        </pc:spChg>
      </pc:sldChg>
      <pc:sldChg chg="modSp add ord">
        <pc:chgData name="Brian Srivastava" userId="a20fc31f-ff76-4f59-a5f9-7c37ba761692" providerId="ADAL" clId="{DCD62480-1FF5-4A4E-A741-1648FA249EBD}" dt="2020-01-07T14:10:18.507" v="1224" actId="20577"/>
        <pc:sldMkLst>
          <pc:docMk/>
          <pc:sldMk cId="1920349447" sldId="353"/>
        </pc:sldMkLst>
        <pc:spChg chg="mod">
          <ac:chgData name="Brian Srivastava" userId="a20fc31f-ff76-4f59-a5f9-7c37ba761692" providerId="ADAL" clId="{DCD62480-1FF5-4A4E-A741-1648FA249EBD}" dt="2020-01-07T14:09:32.319" v="1036" actId="20577"/>
          <ac:spMkLst>
            <pc:docMk/>
            <pc:sldMk cId="1920349447" sldId="353"/>
            <ac:spMk id="2" creationId="{25316D77-8045-4162-AD79-5133082AD38F}"/>
          </ac:spMkLst>
        </pc:spChg>
        <pc:spChg chg="mod">
          <ac:chgData name="Brian Srivastava" userId="a20fc31f-ff76-4f59-a5f9-7c37ba761692" providerId="ADAL" clId="{DCD62480-1FF5-4A4E-A741-1648FA249EBD}" dt="2020-01-07T14:10:18.507" v="1224" actId="20577"/>
          <ac:spMkLst>
            <pc:docMk/>
            <pc:sldMk cId="1920349447" sldId="353"/>
            <ac:spMk id="3" creationId="{A5616306-4C7A-4276-A431-606C0A12899B}"/>
          </ac:spMkLst>
        </pc:spChg>
      </pc:sldChg>
    </pc:docChg>
  </pc:docChgLst>
  <pc:docChgLst>
    <pc:chgData name="Brian Srivastava" userId="a20fc31f-ff76-4f59-a5f9-7c37ba761692" providerId="ADAL" clId="{8676AA11-5FB5-4AC0-AB50-F555AA629A4C}"/>
    <pc:docChg chg="undo redo custSel addSld delSld modSld modSection">
      <pc:chgData name="Brian Srivastava" userId="a20fc31f-ff76-4f59-a5f9-7c37ba761692" providerId="ADAL" clId="{8676AA11-5FB5-4AC0-AB50-F555AA629A4C}" dt="2021-09-10T13:31:55.082" v="910" actId="20577"/>
      <pc:docMkLst>
        <pc:docMk/>
      </pc:docMkLst>
      <pc:sldChg chg="del">
        <pc:chgData name="Brian Srivastava" userId="a20fc31f-ff76-4f59-a5f9-7c37ba761692" providerId="ADAL" clId="{8676AA11-5FB5-4AC0-AB50-F555AA629A4C}" dt="2021-09-10T12:51:58.859" v="740" actId="47"/>
        <pc:sldMkLst>
          <pc:docMk/>
          <pc:sldMk cId="2181898917" sldId="257"/>
        </pc:sldMkLst>
      </pc:sldChg>
      <pc:sldChg chg="modSp mod">
        <pc:chgData name="Brian Srivastava" userId="a20fc31f-ff76-4f59-a5f9-7c37ba761692" providerId="ADAL" clId="{8676AA11-5FB5-4AC0-AB50-F555AA629A4C}" dt="2021-09-10T12:49:30.513" v="122" actId="20577"/>
        <pc:sldMkLst>
          <pc:docMk/>
          <pc:sldMk cId="3925906180" sldId="347"/>
        </pc:sldMkLst>
        <pc:spChg chg="mod">
          <ac:chgData name="Brian Srivastava" userId="a20fc31f-ff76-4f59-a5f9-7c37ba761692" providerId="ADAL" clId="{8676AA11-5FB5-4AC0-AB50-F555AA629A4C}" dt="2021-09-10T12:49:30.513" v="122" actId="20577"/>
          <ac:spMkLst>
            <pc:docMk/>
            <pc:sldMk cId="3925906180" sldId="347"/>
            <ac:spMk id="3" creationId="{902E0D19-6597-4277-AE18-AFD11C1303C0}"/>
          </ac:spMkLst>
        </pc:spChg>
      </pc:sldChg>
      <pc:sldChg chg="modSp mod">
        <pc:chgData name="Brian Srivastava" userId="a20fc31f-ff76-4f59-a5f9-7c37ba761692" providerId="ADAL" clId="{8676AA11-5FB5-4AC0-AB50-F555AA629A4C}" dt="2021-09-10T12:50:30.076" v="353" actId="20577"/>
        <pc:sldMkLst>
          <pc:docMk/>
          <pc:sldMk cId="2020032038" sldId="348"/>
        </pc:sldMkLst>
        <pc:spChg chg="mod">
          <ac:chgData name="Brian Srivastava" userId="a20fc31f-ff76-4f59-a5f9-7c37ba761692" providerId="ADAL" clId="{8676AA11-5FB5-4AC0-AB50-F555AA629A4C}" dt="2021-09-10T12:50:30.076" v="353" actId="20577"/>
          <ac:spMkLst>
            <pc:docMk/>
            <pc:sldMk cId="2020032038" sldId="348"/>
            <ac:spMk id="3" creationId="{1A362E78-6BDB-4B5D-A009-FB7AFA402997}"/>
          </ac:spMkLst>
        </pc:spChg>
      </pc:sldChg>
      <pc:sldChg chg="modSp mod">
        <pc:chgData name="Brian Srivastava" userId="a20fc31f-ff76-4f59-a5f9-7c37ba761692" providerId="ADAL" clId="{8676AA11-5FB5-4AC0-AB50-F555AA629A4C}" dt="2021-09-10T12:51:14.078" v="630" actId="20577"/>
        <pc:sldMkLst>
          <pc:docMk/>
          <pc:sldMk cId="2083795951" sldId="349"/>
        </pc:sldMkLst>
        <pc:spChg chg="mod">
          <ac:chgData name="Brian Srivastava" userId="a20fc31f-ff76-4f59-a5f9-7c37ba761692" providerId="ADAL" clId="{8676AA11-5FB5-4AC0-AB50-F555AA629A4C}" dt="2021-09-10T12:51:14.078" v="630" actId="20577"/>
          <ac:spMkLst>
            <pc:docMk/>
            <pc:sldMk cId="2083795951" sldId="349"/>
            <ac:spMk id="3" creationId="{32A0B82C-0F20-402B-911F-6BD87317B9A3}"/>
          </ac:spMkLst>
        </pc:spChg>
      </pc:sldChg>
      <pc:sldChg chg="modSp mod">
        <pc:chgData name="Brian Srivastava" userId="a20fc31f-ff76-4f59-a5f9-7c37ba761692" providerId="ADAL" clId="{8676AA11-5FB5-4AC0-AB50-F555AA629A4C}" dt="2021-09-10T12:51:40.714" v="715" actId="20577"/>
        <pc:sldMkLst>
          <pc:docMk/>
          <pc:sldMk cId="800739870" sldId="350"/>
        </pc:sldMkLst>
        <pc:spChg chg="mod">
          <ac:chgData name="Brian Srivastava" userId="a20fc31f-ff76-4f59-a5f9-7c37ba761692" providerId="ADAL" clId="{8676AA11-5FB5-4AC0-AB50-F555AA629A4C}" dt="2021-09-10T12:51:40.714" v="715" actId="20577"/>
          <ac:spMkLst>
            <pc:docMk/>
            <pc:sldMk cId="800739870" sldId="350"/>
            <ac:spMk id="3" creationId="{9659A91C-4B15-47BC-8F17-BA1DCD913ED4}"/>
          </ac:spMkLst>
        </pc:spChg>
      </pc:sldChg>
      <pc:sldChg chg="modSp mod">
        <pc:chgData name="Brian Srivastava" userId="a20fc31f-ff76-4f59-a5f9-7c37ba761692" providerId="ADAL" clId="{8676AA11-5FB5-4AC0-AB50-F555AA629A4C}" dt="2021-09-10T12:51:52.773" v="739" actId="20577"/>
        <pc:sldMkLst>
          <pc:docMk/>
          <pc:sldMk cId="3395202874" sldId="351"/>
        </pc:sldMkLst>
        <pc:spChg chg="mod">
          <ac:chgData name="Brian Srivastava" userId="a20fc31f-ff76-4f59-a5f9-7c37ba761692" providerId="ADAL" clId="{8676AA11-5FB5-4AC0-AB50-F555AA629A4C}" dt="2021-09-10T12:51:52.773" v="739" actId="20577"/>
          <ac:spMkLst>
            <pc:docMk/>
            <pc:sldMk cId="3395202874" sldId="351"/>
            <ac:spMk id="3" creationId="{CF6A3157-0007-4C8D-A3E2-B88B0A0440FE}"/>
          </ac:spMkLst>
        </pc:spChg>
      </pc:sldChg>
      <pc:sldChg chg="addSp delSp modSp new mod modClrScheme chgLayout">
        <pc:chgData name="Brian Srivastava" userId="a20fc31f-ff76-4f59-a5f9-7c37ba761692" providerId="ADAL" clId="{8676AA11-5FB5-4AC0-AB50-F555AA629A4C}" dt="2021-09-10T13:31:00.478" v="896"/>
        <pc:sldMkLst>
          <pc:docMk/>
          <pc:sldMk cId="2254818937" sldId="354"/>
        </pc:sldMkLst>
        <pc:spChg chg="mod ord">
          <ac:chgData name="Brian Srivastava" userId="a20fc31f-ff76-4f59-a5f9-7c37ba761692" providerId="ADAL" clId="{8676AA11-5FB5-4AC0-AB50-F555AA629A4C}" dt="2021-09-10T13:30:32.137" v="800" actId="700"/>
          <ac:spMkLst>
            <pc:docMk/>
            <pc:sldMk cId="2254818937" sldId="354"/>
            <ac:spMk id="2" creationId="{BA62075E-F0CD-4D1C-825A-3E9A1DB878A7}"/>
          </ac:spMkLst>
        </pc:spChg>
        <pc:spChg chg="add mod ord">
          <ac:chgData name="Brian Srivastava" userId="a20fc31f-ff76-4f59-a5f9-7c37ba761692" providerId="ADAL" clId="{8676AA11-5FB5-4AC0-AB50-F555AA629A4C}" dt="2021-09-10T13:30:57.795" v="894" actId="20577"/>
          <ac:spMkLst>
            <pc:docMk/>
            <pc:sldMk cId="2254818937" sldId="354"/>
            <ac:spMk id="3" creationId="{EA542F98-A653-4AAB-99B9-A3B9E5F23092}"/>
          </ac:spMkLst>
        </pc:spChg>
        <pc:spChg chg="add del mod ord">
          <ac:chgData name="Brian Srivastava" userId="a20fc31f-ff76-4f59-a5f9-7c37ba761692" providerId="ADAL" clId="{8676AA11-5FB5-4AC0-AB50-F555AA629A4C}" dt="2021-09-10T13:31:00.478" v="896"/>
          <ac:spMkLst>
            <pc:docMk/>
            <pc:sldMk cId="2254818937" sldId="354"/>
            <ac:spMk id="6" creationId="{21E1831F-2281-4529-8222-BD10D24A2DC8}"/>
          </ac:spMkLst>
        </pc:spChg>
        <pc:picChg chg="add del mod">
          <ac:chgData name="Brian Srivastava" userId="a20fc31f-ff76-4f59-a5f9-7c37ba761692" providerId="ADAL" clId="{8676AA11-5FB5-4AC0-AB50-F555AA629A4C}" dt="2021-09-10T13:30:59.478" v="895" actId="21"/>
          <ac:picMkLst>
            <pc:docMk/>
            <pc:sldMk cId="2254818937" sldId="354"/>
            <ac:picMk id="5" creationId="{AD7105F9-CE18-4A57-90F0-1DAD9BA4EBD5}"/>
          </ac:picMkLst>
        </pc:picChg>
        <pc:picChg chg="add mod">
          <ac:chgData name="Brian Srivastava" userId="a20fc31f-ff76-4f59-a5f9-7c37ba761692" providerId="ADAL" clId="{8676AA11-5FB5-4AC0-AB50-F555AA629A4C}" dt="2021-09-10T13:31:00.478" v="896"/>
          <ac:picMkLst>
            <pc:docMk/>
            <pc:sldMk cId="2254818937" sldId="354"/>
            <ac:picMk id="7" creationId="{0B216F03-D2ED-4853-A54A-7EEE27458955}"/>
          </ac:picMkLst>
        </pc:picChg>
      </pc:sldChg>
      <pc:sldChg chg="addSp delSp modSp new mod modClrScheme chgLayout modNotesTx">
        <pc:chgData name="Brian Srivastava" userId="a20fc31f-ff76-4f59-a5f9-7c37ba761692" providerId="ADAL" clId="{8676AA11-5FB5-4AC0-AB50-F555AA629A4C}" dt="2021-09-10T13:31:55.082" v="910" actId="20577"/>
        <pc:sldMkLst>
          <pc:docMk/>
          <pc:sldMk cId="731630116" sldId="355"/>
        </pc:sldMkLst>
        <pc:spChg chg="del mod ord">
          <ac:chgData name="Brian Srivastava" userId="a20fc31f-ff76-4f59-a5f9-7c37ba761692" providerId="ADAL" clId="{8676AA11-5FB5-4AC0-AB50-F555AA629A4C}" dt="2021-09-10T13:31:45.311" v="898" actId="700"/>
          <ac:spMkLst>
            <pc:docMk/>
            <pc:sldMk cId="731630116" sldId="355"/>
            <ac:spMk id="2" creationId="{28EC0D61-213E-4C86-96AE-07EE2F161B30}"/>
          </ac:spMkLst>
        </pc:spChg>
        <pc:spChg chg="del mod ord">
          <ac:chgData name="Brian Srivastava" userId="a20fc31f-ff76-4f59-a5f9-7c37ba761692" providerId="ADAL" clId="{8676AA11-5FB5-4AC0-AB50-F555AA629A4C}" dt="2021-09-10T13:31:45.311" v="898" actId="700"/>
          <ac:spMkLst>
            <pc:docMk/>
            <pc:sldMk cId="731630116" sldId="355"/>
            <ac:spMk id="3" creationId="{080CE25E-F98E-41CF-B5B3-3981C0126192}"/>
          </ac:spMkLst>
        </pc:spChg>
        <pc:spChg chg="del">
          <ac:chgData name="Brian Srivastava" userId="a20fc31f-ff76-4f59-a5f9-7c37ba761692" providerId="ADAL" clId="{8676AA11-5FB5-4AC0-AB50-F555AA629A4C}" dt="2021-09-10T13:31:45.311" v="898" actId="700"/>
          <ac:spMkLst>
            <pc:docMk/>
            <pc:sldMk cId="731630116" sldId="355"/>
            <ac:spMk id="4" creationId="{9D9164B2-D248-4008-B9AA-E036D482DD5F}"/>
          </ac:spMkLst>
        </pc:spChg>
        <pc:spChg chg="add mod ord">
          <ac:chgData name="Brian Srivastava" userId="a20fc31f-ff76-4f59-a5f9-7c37ba761692" providerId="ADAL" clId="{8676AA11-5FB5-4AC0-AB50-F555AA629A4C}" dt="2021-09-10T13:31:55.082" v="910" actId="20577"/>
          <ac:spMkLst>
            <pc:docMk/>
            <pc:sldMk cId="731630116" sldId="355"/>
            <ac:spMk id="5" creationId="{6E1FC232-60AA-4CDC-A622-9AC094A4B67F}"/>
          </ac:spMkLst>
        </pc:spChg>
        <pc:spChg chg="add del mod ord">
          <ac:chgData name="Brian Srivastava" userId="a20fc31f-ff76-4f59-a5f9-7c37ba761692" providerId="ADAL" clId="{8676AA11-5FB5-4AC0-AB50-F555AA629A4C}" dt="2021-09-10T13:31:46.019" v="899"/>
          <ac:spMkLst>
            <pc:docMk/>
            <pc:sldMk cId="731630116" sldId="355"/>
            <ac:spMk id="6" creationId="{72F49C17-B572-4740-88A3-A1A3DCA8860D}"/>
          </ac:spMkLst>
        </pc:spChg>
        <pc:picChg chg="add mod">
          <ac:chgData name="Brian Srivastava" userId="a20fc31f-ff76-4f59-a5f9-7c37ba761692" providerId="ADAL" clId="{8676AA11-5FB5-4AC0-AB50-F555AA629A4C}" dt="2021-09-10T13:31:46.019" v="899"/>
          <ac:picMkLst>
            <pc:docMk/>
            <pc:sldMk cId="731630116" sldId="355"/>
            <ac:picMk id="4098" creationId="{0F8FF0C6-9C8E-42C9-B6EC-9861D11052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D30CB-6DEB-42A0-9587-03E2D335B230}" type="datetimeFigureOut">
              <a:rPr lang="en-CA" smtClean="0"/>
              <a:t>2023-02-10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1F83A-F6B6-471E-BFAE-47E1809D6110}" type="slidenum">
              <a:rPr lang="en-CA" smtClean="0"/>
              <a:t>‹#›</a:t>
            </a:fld>
            <a:endParaRPr lang="en-CA"/>
          </a:p>
        </p:txBody>
      </p:sp>
    </p:spTree>
    <p:extLst>
      <p:ext uri="{BB962C8B-B14F-4D97-AF65-F5344CB8AC3E}">
        <p14:creationId xmlns:p14="http://schemas.microsoft.com/office/powerpoint/2010/main" val="2715526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Gordon bell developed VAX when at DEC, helped found Microsoft research and is the person who classified computers into types (embedded, cluster, workstation </a:t>
            </a:r>
            <a:r>
              <a:rPr lang="en-CA" dirty="0" err="1"/>
              <a:t>etc</a:t>
            </a:r>
            <a:r>
              <a:rPr lang="en-CA" dirty="0"/>
              <a:t>)</a:t>
            </a:r>
          </a:p>
        </p:txBody>
      </p:sp>
      <p:sp>
        <p:nvSpPr>
          <p:cNvPr id="4" name="Slide Number Placeholder 3"/>
          <p:cNvSpPr>
            <a:spLocks noGrp="1"/>
          </p:cNvSpPr>
          <p:nvPr>
            <p:ph type="sldNum" sz="quarter" idx="5"/>
          </p:nvPr>
        </p:nvSpPr>
        <p:spPr/>
        <p:txBody>
          <a:bodyPr/>
          <a:lstStyle/>
          <a:p>
            <a:fld id="{C6B1F83A-F6B6-471E-BFAE-47E1809D6110}" type="slidenum">
              <a:rPr lang="en-CA" smtClean="0"/>
              <a:t>3</a:t>
            </a:fld>
            <a:endParaRPr lang="en-CA"/>
          </a:p>
        </p:txBody>
      </p:sp>
    </p:spTree>
    <p:extLst>
      <p:ext uri="{BB962C8B-B14F-4D97-AF65-F5344CB8AC3E}">
        <p14:creationId xmlns:p14="http://schemas.microsoft.com/office/powerpoint/2010/main" val="367095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Benchmark?</a:t>
            </a:r>
          </a:p>
        </p:txBody>
      </p:sp>
      <p:sp>
        <p:nvSpPr>
          <p:cNvPr id="4" name="Slide Number Placeholder 3"/>
          <p:cNvSpPr>
            <a:spLocks noGrp="1"/>
          </p:cNvSpPr>
          <p:nvPr>
            <p:ph type="sldNum" sz="quarter" idx="5"/>
          </p:nvPr>
        </p:nvSpPr>
        <p:spPr/>
        <p:txBody>
          <a:bodyPr/>
          <a:lstStyle/>
          <a:p>
            <a:fld id="{C6B1F83A-F6B6-471E-BFAE-47E1809D6110}" type="slidenum">
              <a:rPr lang="en-CA" smtClean="0"/>
              <a:t>74</a:t>
            </a:fld>
            <a:endParaRPr lang="en-CA"/>
          </a:p>
        </p:txBody>
      </p:sp>
    </p:spTree>
    <p:extLst>
      <p:ext uri="{BB962C8B-B14F-4D97-AF65-F5344CB8AC3E}">
        <p14:creationId xmlns:p14="http://schemas.microsoft.com/office/powerpoint/2010/main" val="29221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460E468C-174F-024F-B98F-1655E65CC216}" type="slidenum">
              <a:rPr lang="en-US" altLang="en-US" sz="1200" i="0"/>
              <a:pPr/>
              <a:t>13</a:t>
            </a:fld>
            <a:endParaRPr lang="en-US" altLang="en-US" sz="1200" i="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62353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https://www.ornl.gov/news/ornl-launches-summit-supercomputer</a:t>
            </a:r>
          </a:p>
        </p:txBody>
      </p:sp>
      <p:sp>
        <p:nvSpPr>
          <p:cNvPr id="4" name="Slide Number Placeholder 3"/>
          <p:cNvSpPr>
            <a:spLocks noGrp="1"/>
          </p:cNvSpPr>
          <p:nvPr>
            <p:ph type="sldNum" sz="quarter" idx="5"/>
          </p:nvPr>
        </p:nvSpPr>
        <p:spPr/>
        <p:txBody>
          <a:bodyPr/>
          <a:lstStyle/>
          <a:p>
            <a:fld id="{C6B1F83A-F6B6-471E-BFAE-47E1809D6110}" type="slidenum">
              <a:rPr lang="en-CA" smtClean="0"/>
              <a:t>16</a:t>
            </a:fld>
            <a:endParaRPr lang="en-CA"/>
          </a:p>
        </p:txBody>
      </p:sp>
    </p:spTree>
    <p:extLst>
      <p:ext uri="{BB962C8B-B14F-4D97-AF65-F5344CB8AC3E}">
        <p14:creationId xmlns:p14="http://schemas.microsoft.com/office/powerpoint/2010/main" val="23434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99F1BA79-AEE1-044C-AA1C-82EDC804BEF9}" type="slidenum">
              <a:rPr lang="en-US" altLang="en-US" sz="1200" i="0"/>
              <a:pPr/>
              <a:t>17</a:t>
            </a:fld>
            <a:endParaRPr lang="en-US" altLang="en-US" sz="1200" i="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72032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D75981CF-E322-1F4F-AA79-DBE24704C0CA}" type="slidenum">
              <a:rPr lang="en-US" altLang="en-US" sz="1200" i="0"/>
              <a:pPr/>
              <a:t>18</a:t>
            </a:fld>
            <a:endParaRPr lang="en-US" altLang="en-US" sz="1200" i="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95277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67C3E78A-034D-AC44-AE72-DCA61B889EB7}" type="slidenum">
              <a:rPr lang="en-US" altLang="en-US" sz="1200" i="0"/>
              <a:pPr/>
              <a:t>19</a:t>
            </a:fld>
            <a:endParaRPr lang="en-US" altLang="en-US" sz="1200" i="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642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3DAEB7D9-B7AC-614C-94DC-5622C3597A19}" type="slidenum">
              <a:rPr lang="en-US" altLang="en-US" sz="1200" i="0"/>
              <a:pPr/>
              <a:t>55</a:t>
            </a:fld>
            <a:endParaRPr lang="en-US" altLang="en-US" sz="1200" i="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MS PGothic" charset="-128"/>
            </a:endParaRPr>
          </a:p>
        </p:txBody>
      </p:sp>
    </p:spTree>
    <p:extLst>
      <p:ext uri="{BB962C8B-B14F-4D97-AF65-F5344CB8AC3E}">
        <p14:creationId xmlns:p14="http://schemas.microsoft.com/office/powerpoint/2010/main" val="122540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fld id="{76274AB5-5A1B-5746-AA43-7889617F4BF4}" type="slidenum">
              <a:rPr lang="en-US" altLang="en-US" sz="1200" i="0">
                <a:ea typeface="Osaka" charset="-128"/>
              </a:rPr>
              <a:pPr eaLnBrk="1" hangingPunct="1"/>
              <a:t>66</a:t>
            </a:fld>
            <a:endParaRPr lang="en-US" altLang="en-US" sz="1200" i="0">
              <a:ea typeface="Osaka" charset="-128"/>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ea typeface="ヒラギノ角ゴ Pro W3" charset="-128"/>
            </a:endParaRPr>
          </a:p>
        </p:txBody>
      </p:sp>
    </p:spTree>
    <p:extLst>
      <p:ext uri="{BB962C8B-B14F-4D97-AF65-F5344CB8AC3E}">
        <p14:creationId xmlns:p14="http://schemas.microsoft.com/office/powerpoint/2010/main" val="166690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Floating point – IEEE754</a:t>
            </a:r>
          </a:p>
          <a:p>
            <a:r>
              <a:rPr lang="en-CA" dirty="0"/>
              <a:t>Single precision, double precision</a:t>
            </a:r>
          </a:p>
        </p:txBody>
      </p:sp>
      <p:sp>
        <p:nvSpPr>
          <p:cNvPr id="4" name="Slide Number Placeholder 3"/>
          <p:cNvSpPr>
            <a:spLocks noGrp="1"/>
          </p:cNvSpPr>
          <p:nvPr>
            <p:ph type="sldNum" sz="quarter" idx="5"/>
          </p:nvPr>
        </p:nvSpPr>
        <p:spPr/>
        <p:txBody>
          <a:bodyPr/>
          <a:lstStyle/>
          <a:p>
            <a:fld id="{C6B1F83A-F6B6-471E-BFAE-47E1809D6110}" type="slidenum">
              <a:rPr lang="en-CA" smtClean="0"/>
              <a:t>73</a:t>
            </a:fld>
            <a:endParaRPr lang="en-CA"/>
          </a:p>
        </p:txBody>
      </p:sp>
    </p:spTree>
    <p:extLst>
      <p:ext uri="{BB962C8B-B14F-4D97-AF65-F5344CB8AC3E}">
        <p14:creationId xmlns:p14="http://schemas.microsoft.com/office/powerpoint/2010/main" val="191486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A89F-2DA1-4BB9-A335-68CDD01CB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B8CD5DE-A77F-48FD-B35A-B3989764B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6CE9F99-6934-4CA1-AB4F-B40D05CC212A}"/>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EE5F42DA-4E06-485B-91AA-938456D2891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8281CBD-B2EB-4545-A18E-29DEB4AD78A9}"/>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278347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BEC1-F253-42C0-AEDF-C6ADACC10F6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AB8D8B8-4EC0-4EDD-B5BE-298AC4A212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CB41D1B-DEAC-424A-8884-DA77A1135BBF}"/>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D51C9FAD-45D1-44A4-8D25-C80EFE5512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55BB449-D2F0-4466-BC0E-E0A82DE7958F}"/>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103724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7F468D-421F-47F0-B5B7-5C60962444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A9E51DE-B276-45B3-8882-64231ECE31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4BEB4A-6962-4E9C-89E4-866BACECAA5A}"/>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BAEA08AB-AF97-4B9D-B73A-851E26DCEB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63F48F-6A0D-43B4-A4BD-F3515759ADFE}"/>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3582073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ignature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13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949B-2B02-4937-90E2-D8E73AD9295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E42CE22-248B-4633-B55F-A261AB3FB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9EAC041-1FDA-4869-AC20-19113BF2533F}"/>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A9CB46F0-CDE5-44A4-A88E-9CED1836134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F6A09BD-10F5-4E40-9F45-9162B6FB2581}"/>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181950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AC2A-0C95-42E0-B675-EA0A4383CE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D068C13-7BAA-4AE6-95F3-ECCF401BFC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1A1DC5-428E-493E-A362-58EB54B9C715}"/>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CF83BE0E-5A56-4553-A4B0-E1DBEC8DE0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ACD437-67E0-4ABE-A95F-E777C4E9B6E4}"/>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203361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9802-45BA-4C3F-AA3B-641DCA4C82A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2B02717-3D42-4B24-B189-5A3242A83B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8DEB4ED-088E-48A0-BFC2-B1F8316999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BC0A70F-0BBC-4EEF-A8EB-3BE787CD767F}"/>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6" name="Footer Placeholder 5">
            <a:extLst>
              <a:ext uri="{FF2B5EF4-FFF2-40B4-BE49-F238E27FC236}">
                <a16:creationId xmlns:a16="http://schemas.microsoft.com/office/drawing/2014/main" id="{FF5BB266-48A9-42AB-933C-C00D0BFD720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9A1A62F-71AD-4873-A81E-64FABB25AC2D}"/>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408068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95B6-7DEF-4798-80FD-C97B6BAFED0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B89C440-7511-4D82-89BE-10A8616E3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376C1-43F2-47E8-8306-8A7DAE93D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B2BEBCE-5E6C-43A1-AEC5-F8CBF6D874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9C845-791A-47CB-AD83-BAE8B2A0C1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AFF73D2-7461-4AEE-A827-A8CCAF1EC35F}"/>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8" name="Footer Placeholder 7">
            <a:extLst>
              <a:ext uri="{FF2B5EF4-FFF2-40B4-BE49-F238E27FC236}">
                <a16:creationId xmlns:a16="http://schemas.microsoft.com/office/drawing/2014/main" id="{F70B057F-C33F-4F32-A9B4-E76F05B2441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F5A129E-1D03-418D-BD92-4D5D123EB37B}"/>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4286217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E3C1-8E51-48B8-BB71-3CE29C49482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71DC32E-6A43-4A38-90CF-D5EE2AE25FB7}"/>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4" name="Footer Placeholder 3">
            <a:extLst>
              <a:ext uri="{FF2B5EF4-FFF2-40B4-BE49-F238E27FC236}">
                <a16:creationId xmlns:a16="http://schemas.microsoft.com/office/drawing/2014/main" id="{FD412E62-38B4-443D-B333-278055D185F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8DCC182-C1D0-4471-A6B1-E7B43C65D6C0}"/>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1203879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53DE4-1C93-4F72-94B7-C134922D078F}"/>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3" name="Footer Placeholder 2">
            <a:extLst>
              <a:ext uri="{FF2B5EF4-FFF2-40B4-BE49-F238E27FC236}">
                <a16:creationId xmlns:a16="http://schemas.microsoft.com/office/drawing/2014/main" id="{71F221E0-3AE6-4316-B483-D87DE44472D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8131F4-E90A-4BF0-BFB6-5FF76A0934A6}"/>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2743477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833-832F-4325-BCA4-EB63F864FB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D191F0F-91E3-48C3-9937-AF32C8240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4B6E097-2768-4CDB-931D-9E0F8BA6E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9CAAB7-BB6B-4D76-956B-DC7A7F84ABE2}"/>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6" name="Footer Placeholder 5">
            <a:extLst>
              <a:ext uri="{FF2B5EF4-FFF2-40B4-BE49-F238E27FC236}">
                <a16:creationId xmlns:a16="http://schemas.microsoft.com/office/drawing/2014/main" id="{F0F839DB-0E1F-4BD0-B355-1A87D222081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493739A-5CE0-4197-B9E0-173C41E4BEA3}"/>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505138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036D-E25D-4D54-A325-C1FFE8DDA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E899314-4C8D-4378-A0C3-5DB91CCE7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9C35A39-B1AA-4175-A70B-C035D09A0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BF414D-B41D-4CEA-B7F2-D47A462DD921}"/>
              </a:ext>
            </a:extLst>
          </p:cNvPr>
          <p:cNvSpPr>
            <a:spLocks noGrp="1"/>
          </p:cNvSpPr>
          <p:nvPr>
            <p:ph type="dt" sz="half" idx="10"/>
          </p:nvPr>
        </p:nvSpPr>
        <p:spPr/>
        <p:txBody>
          <a:bodyPr/>
          <a:lstStyle/>
          <a:p>
            <a:fld id="{5FEAE0AE-0029-4234-B221-E25F7FA05B2D}" type="datetimeFigureOut">
              <a:rPr lang="en-CA" smtClean="0"/>
              <a:t>2023-02-10</a:t>
            </a:fld>
            <a:endParaRPr lang="en-CA"/>
          </a:p>
        </p:txBody>
      </p:sp>
      <p:sp>
        <p:nvSpPr>
          <p:cNvPr id="6" name="Footer Placeholder 5">
            <a:extLst>
              <a:ext uri="{FF2B5EF4-FFF2-40B4-BE49-F238E27FC236}">
                <a16:creationId xmlns:a16="http://schemas.microsoft.com/office/drawing/2014/main" id="{D09D5460-8064-4251-AD5A-85D7F79E9C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19D8305-FFD7-4011-AC15-B36B8FCD0CE4}"/>
              </a:ext>
            </a:extLst>
          </p:cNvPr>
          <p:cNvSpPr>
            <a:spLocks noGrp="1"/>
          </p:cNvSpPr>
          <p:nvPr>
            <p:ph type="sldNum" sz="quarter" idx="12"/>
          </p:nvPr>
        </p:nvSpPr>
        <p:spPr/>
        <p:txBody>
          <a:bodyPr/>
          <a:lstStyle/>
          <a:p>
            <a:fld id="{B28D9044-4E27-4481-8CD0-A0AAB4AB944C}" type="slidenum">
              <a:rPr lang="en-CA" smtClean="0"/>
              <a:t>‹#›</a:t>
            </a:fld>
            <a:endParaRPr lang="en-CA"/>
          </a:p>
        </p:txBody>
      </p:sp>
    </p:spTree>
    <p:extLst>
      <p:ext uri="{BB962C8B-B14F-4D97-AF65-F5344CB8AC3E}">
        <p14:creationId xmlns:p14="http://schemas.microsoft.com/office/powerpoint/2010/main" val="311193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501CA-3361-4864-A2C6-0F153B3E8F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3F8358E-9267-426C-AEC6-A4977CC0D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C0D45C-5233-4070-83C7-522F02E8A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AE0AE-0029-4234-B221-E25F7FA05B2D}" type="datetimeFigureOut">
              <a:rPr lang="en-CA" smtClean="0"/>
              <a:t>2023-02-10</a:t>
            </a:fld>
            <a:endParaRPr lang="en-CA"/>
          </a:p>
        </p:txBody>
      </p:sp>
      <p:sp>
        <p:nvSpPr>
          <p:cNvPr id="5" name="Footer Placeholder 4">
            <a:extLst>
              <a:ext uri="{FF2B5EF4-FFF2-40B4-BE49-F238E27FC236}">
                <a16:creationId xmlns:a16="http://schemas.microsoft.com/office/drawing/2014/main" id="{8CF0338D-1093-4096-88CF-2AA636DF2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9AE6253-2696-49E3-8D0B-67B91BD9D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8D9044-4E27-4481-8CD0-A0AAB4AB944C}" type="slidenum">
              <a:rPr lang="en-CA" smtClean="0"/>
              <a:t>‹#›</a:t>
            </a:fld>
            <a:endParaRPr lang="en-CA"/>
          </a:p>
        </p:txBody>
      </p:sp>
    </p:spTree>
    <p:extLst>
      <p:ext uri="{BB962C8B-B14F-4D97-AF65-F5344CB8AC3E}">
        <p14:creationId xmlns:p14="http://schemas.microsoft.com/office/powerpoint/2010/main" val="1062040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top500.org/lists/top500/2021/06/"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mailto:bsrivastava@trentu.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3.emf"/><Relationship Id="rId2" Type="http://schemas.openxmlformats.org/officeDocument/2006/relationships/oleObject" Target="../embeddings/oleObject2.bin"/><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62.wmf"/><Relationship Id="rId4" Type="http://schemas.openxmlformats.org/officeDocument/2006/relationships/oleObject" Target="../embeddings/oleObject3.bin"/></Relationships>
</file>

<file path=ppt/slides/_rels/slide8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5.bin"/><Relationship Id="rId1" Type="http://schemas.openxmlformats.org/officeDocument/2006/relationships/slideLayout" Target="../slideLayouts/slideLayout12.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81B6-2C1E-45A3-B3F4-B231FAA84F40}"/>
              </a:ext>
            </a:extLst>
          </p:cNvPr>
          <p:cNvSpPr>
            <a:spLocks noGrp="1"/>
          </p:cNvSpPr>
          <p:nvPr>
            <p:ph type="ctrTitle"/>
          </p:nvPr>
        </p:nvSpPr>
        <p:spPr/>
        <p:txBody>
          <a:bodyPr/>
          <a:lstStyle/>
          <a:p>
            <a:r>
              <a:rPr lang="en-CA" dirty="0"/>
              <a:t>AMOD 5420H/</a:t>
            </a:r>
            <a:br>
              <a:rPr lang="en-CA" dirty="0"/>
            </a:br>
            <a:r>
              <a:rPr lang="en-CA" dirty="0"/>
              <a:t>COIS 4350H </a:t>
            </a:r>
          </a:p>
        </p:txBody>
      </p:sp>
      <p:sp>
        <p:nvSpPr>
          <p:cNvPr id="3" name="Subtitle 2">
            <a:extLst>
              <a:ext uri="{FF2B5EF4-FFF2-40B4-BE49-F238E27FC236}">
                <a16:creationId xmlns:a16="http://schemas.microsoft.com/office/drawing/2014/main" id="{39255517-B906-4F00-86C6-D0BD43737C26}"/>
              </a:ext>
            </a:extLst>
          </p:cNvPr>
          <p:cNvSpPr>
            <a:spLocks noGrp="1"/>
          </p:cNvSpPr>
          <p:nvPr>
            <p:ph type="subTitle" idx="1"/>
          </p:nvPr>
        </p:nvSpPr>
        <p:spPr/>
        <p:txBody>
          <a:bodyPr/>
          <a:lstStyle/>
          <a:p>
            <a:r>
              <a:rPr lang="en-CA" dirty="0"/>
              <a:t>High Performance Computing</a:t>
            </a:r>
          </a:p>
        </p:txBody>
      </p:sp>
    </p:spTree>
    <p:extLst>
      <p:ext uri="{BB962C8B-B14F-4D97-AF65-F5344CB8AC3E}">
        <p14:creationId xmlns:p14="http://schemas.microsoft.com/office/powerpoint/2010/main" val="2081542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317601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6D77-8045-4162-AD79-5133082AD38F}"/>
              </a:ext>
            </a:extLst>
          </p:cNvPr>
          <p:cNvSpPr>
            <a:spLocks noGrp="1"/>
          </p:cNvSpPr>
          <p:nvPr>
            <p:ph type="title"/>
          </p:nvPr>
        </p:nvSpPr>
        <p:spPr/>
        <p:txBody>
          <a:bodyPr/>
          <a:lstStyle/>
          <a:p>
            <a:r>
              <a:rPr lang="en-CA" dirty="0"/>
              <a:t>Basic problems to think about</a:t>
            </a:r>
          </a:p>
        </p:txBody>
      </p:sp>
      <p:sp>
        <p:nvSpPr>
          <p:cNvPr id="3" name="Content Placeholder 2">
            <a:extLst>
              <a:ext uri="{FF2B5EF4-FFF2-40B4-BE49-F238E27FC236}">
                <a16:creationId xmlns:a16="http://schemas.microsoft.com/office/drawing/2014/main" id="{A5616306-4C7A-4276-A431-606C0A12899B}"/>
              </a:ext>
            </a:extLst>
          </p:cNvPr>
          <p:cNvSpPr>
            <a:spLocks noGrp="1"/>
          </p:cNvSpPr>
          <p:nvPr>
            <p:ph idx="1"/>
          </p:nvPr>
        </p:nvSpPr>
        <p:spPr/>
        <p:txBody>
          <a:bodyPr/>
          <a:lstStyle/>
          <a:p>
            <a:r>
              <a:rPr lang="en-CA" dirty="0"/>
              <a:t>Hardware (both racked systems and the network interconnects, how are they unique in an HPC application vs server farm vs gaming PC)</a:t>
            </a:r>
          </a:p>
          <a:p>
            <a:r>
              <a:rPr lang="en-CA" dirty="0"/>
              <a:t>Operating systems (How is Linux different from Linux?)</a:t>
            </a:r>
          </a:p>
          <a:p>
            <a:r>
              <a:rPr lang="en-CA" dirty="0"/>
              <a:t>Numerical Methods on </a:t>
            </a:r>
            <a:r>
              <a:rPr lang="en-CA"/>
              <a:t>a cluster?  </a:t>
            </a:r>
            <a:endParaRPr lang="en-CA" dirty="0"/>
          </a:p>
          <a:p>
            <a:r>
              <a:rPr lang="en-CA" dirty="0"/>
              <a:t>Data structures + Algorithms (parallel, distributed)</a:t>
            </a:r>
          </a:p>
          <a:p>
            <a:r>
              <a:rPr lang="en-CA" dirty="0"/>
              <a:t>Mass storage – How do you store (literally) 15000 TB of data using 12 TB drives?  </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192034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a:t>
            </a:r>
          </a:p>
        </p:txBody>
      </p:sp>
      <p:sp>
        <p:nvSpPr>
          <p:cNvPr id="3" name="Content Placeholder 2"/>
          <p:cNvSpPr>
            <a:spLocks noGrp="1"/>
          </p:cNvSpPr>
          <p:nvPr>
            <p:ph idx="1"/>
          </p:nvPr>
        </p:nvSpPr>
        <p:spPr/>
        <p:txBody>
          <a:bodyPr>
            <a:normAutofit fontScale="92500" lnSpcReduction="10000"/>
          </a:bodyPr>
          <a:lstStyle/>
          <a:p>
            <a:r>
              <a:rPr lang="en-US" dirty="0"/>
              <a:t>Anatomy of a Supercomputer</a:t>
            </a:r>
          </a:p>
          <a:p>
            <a:pPr>
              <a:lnSpc>
                <a:spcPct val="90000"/>
              </a:lnSpc>
            </a:pPr>
            <a:r>
              <a:rPr lang="en-US" altLang="en-US" dirty="0"/>
              <a:t>Supercomputing – Empowering Exploration</a:t>
            </a:r>
          </a:p>
          <a:p>
            <a:pPr>
              <a:lnSpc>
                <a:spcPct val="90000"/>
              </a:lnSpc>
            </a:pPr>
            <a:r>
              <a:rPr lang="en-US" altLang="en-US" dirty="0"/>
              <a:t>Performance – Oriented Theme</a:t>
            </a:r>
          </a:p>
          <a:p>
            <a:pPr lvl="1">
              <a:lnSpc>
                <a:spcPct val="90000"/>
              </a:lnSpc>
            </a:pPr>
            <a:r>
              <a:rPr lang="en-US" altLang="en-US" sz="3200" dirty="0"/>
              <a:t>Where does performance come from?</a:t>
            </a:r>
          </a:p>
          <a:p>
            <a:pPr lvl="1">
              <a:lnSpc>
                <a:spcPct val="90000"/>
              </a:lnSpc>
            </a:pPr>
            <a:r>
              <a:rPr lang="en-US" altLang="en-US" sz="3200" dirty="0"/>
              <a:t>Sources of performance degradation</a:t>
            </a:r>
          </a:p>
          <a:p>
            <a:pPr>
              <a:lnSpc>
                <a:spcPct val="90000"/>
              </a:lnSpc>
            </a:pPr>
            <a:r>
              <a:rPr lang="en-US" altLang="en-US" dirty="0"/>
              <a:t>Supercomputer System Stack</a:t>
            </a:r>
          </a:p>
          <a:p>
            <a:pPr>
              <a:lnSpc>
                <a:spcPct val="90000"/>
              </a:lnSpc>
            </a:pPr>
            <a:r>
              <a:rPr lang="en-US" altLang="en-US" dirty="0"/>
              <a:t>A Brief History of HPC</a:t>
            </a:r>
          </a:p>
          <a:p>
            <a:pPr lvl="1">
              <a:lnSpc>
                <a:spcPct val="90000"/>
              </a:lnSpc>
              <a:buFontTx/>
              <a:buChar char="•"/>
            </a:pPr>
            <a:r>
              <a:rPr lang="en-US" altLang="en-US" sz="3200" dirty="0"/>
              <a:t>Enabling technologies</a:t>
            </a:r>
          </a:p>
          <a:p>
            <a:pPr lvl="1">
              <a:lnSpc>
                <a:spcPct val="90000"/>
              </a:lnSpc>
              <a:buFontTx/>
              <a:buChar char="•"/>
            </a:pPr>
            <a:r>
              <a:rPr lang="en-US" altLang="en-US" sz="3200" dirty="0"/>
              <a:t>Fundamental Concepts</a:t>
            </a:r>
          </a:p>
          <a:p>
            <a:pPr lvl="1">
              <a:lnSpc>
                <a:spcPct val="90000"/>
              </a:lnSpc>
              <a:buFontTx/>
              <a:buChar char="•"/>
            </a:pPr>
            <a:r>
              <a:rPr lang="en-US" altLang="en-US" sz="3200" dirty="0"/>
              <a:t>Accomplishments in HPC</a:t>
            </a:r>
          </a:p>
          <a:p>
            <a:endParaRPr lang="en-US" dirty="0"/>
          </a:p>
        </p:txBody>
      </p:sp>
    </p:spTree>
    <p:extLst>
      <p:ext uri="{BB962C8B-B14F-4D97-AF65-F5344CB8AC3E}">
        <p14:creationId xmlns:p14="http://schemas.microsoft.com/office/powerpoint/2010/main" val="207368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5740400" y="407989"/>
            <a:ext cx="4667250" cy="561975"/>
          </a:xfrm>
        </p:spPr>
        <p:txBody>
          <a:bodyPr>
            <a:normAutofit fontScale="90000"/>
          </a:bodyPr>
          <a:lstStyle/>
          <a:p>
            <a:pPr eaLnBrk="1" hangingPunct="1"/>
            <a:r>
              <a:rPr lang="en-US" altLang="en-US">
                <a:ea typeface="MS PGothic" charset="-128"/>
              </a:rPr>
              <a:t>Learning Outcomes</a:t>
            </a:r>
          </a:p>
        </p:txBody>
      </p:sp>
      <p:sp>
        <p:nvSpPr>
          <p:cNvPr id="8194" name="Content Placeholder 2"/>
          <p:cNvSpPr>
            <a:spLocks noGrp="1"/>
          </p:cNvSpPr>
          <p:nvPr>
            <p:ph idx="1"/>
          </p:nvPr>
        </p:nvSpPr>
        <p:spPr>
          <a:xfrm>
            <a:off x="5630864" y="1146176"/>
            <a:ext cx="4886325" cy="4613275"/>
          </a:xfrm>
        </p:spPr>
        <p:txBody>
          <a:bodyPr>
            <a:normAutofit fontScale="85000" lnSpcReduction="20000"/>
          </a:bodyPr>
          <a:lstStyle/>
          <a:p>
            <a:pPr eaLnBrk="1" hangingPunct="1"/>
            <a:r>
              <a:rPr lang="en-US" altLang="en-US">
                <a:ea typeface="MS PGothic" charset="-128"/>
              </a:rPr>
              <a:t>Define </a:t>
            </a:r>
            <a:r>
              <a:rPr lang="en-US" altLang="en-US" i="1">
                <a:ea typeface="MS PGothic" charset="-128"/>
              </a:rPr>
              <a:t>supercomputer</a:t>
            </a:r>
          </a:p>
          <a:p>
            <a:pPr eaLnBrk="1" hangingPunct="1"/>
            <a:r>
              <a:rPr lang="en-US" altLang="en-US">
                <a:ea typeface="MS PGothic" charset="-128"/>
              </a:rPr>
              <a:t>Describe performance Issues in HPC</a:t>
            </a:r>
          </a:p>
          <a:p>
            <a:pPr eaLnBrk="1" hangingPunct="1"/>
            <a:r>
              <a:rPr lang="en-US" altLang="en-US">
                <a:ea typeface="MS PGothic" charset="-128"/>
              </a:rPr>
              <a:t>Define </a:t>
            </a:r>
            <a:r>
              <a:rPr lang="en-US" altLang="en-US" i="1">
                <a:ea typeface="MS PGothic" charset="-128"/>
              </a:rPr>
              <a:t>scalability</a:t>
            </a:r>
            <a:endParaRPr lang="en-US" altLang="en-US">
              <a:ea typeface="MS PGothic" charset="-128"/>
            </a:endParaRPr>
          </a:p>
          <a:p>
            <a:pPr eaLnBrk="1" hangingPunct="1"/>
            <a:r>
              <a:rPr lang="en-US" altLang="en-US">
                <a:ea typeface="MS PGothic" charset="-128"/>
              </a:rPr>
              <a:t>List machine parameters affecting performance and describe how they impact operation</a:t>
            </a:r>
          </a:p>
          <a:p>
            <a:pPr eaLnBrk="1" hangingPunct="1"/>
            <a:r>
              <a:rPr lang="en-US" altLang="en-US">
                <a:ea typeface="MS PGothic" charset="-128"/>
              </a:rPr>
              <a:t>Describe driving factors for HPC</a:t>
            </a:r>
          </a:p>
          <a:p>
            <a:pPr eaLnBrk="1" hangingPunct="1"/>
            <a:r>
              <a:rPr lang="en-US" altLang="en-US">
                <a:ea typeface="MS PGothic" charset="-128"/>
              </a:rPr>
              <a:t>Describe sources of performance degradation</a:t>
            </a:r>
          </a:p>
          <a:p>
            <a:pPr eaLnBrk="1" hangingPunct="1"/>
            <a:r>
              <a:rPr lang="en-US" altLang="en-US">
                <a:ea typeface="MS PGothic" charset="-128"/>
              </a:rPr>
              <a:t>Describe supercomputing system stack</a:t>
            </a:r>
          </a:p>
          <a:p>
            <a:pPr eaLnBrk="1" hangingPunct="1"/>
            <a:r>
              <a:rPr lang="en-US" altLang="en-US">
                <a:ea typeface="MS PGothic" charset="-128"/>
              </a:rPr>
              <a:t>Understand the evolution and drivers of the 7 decade history of HPC</a:t>
            </a:r>
          </a:p>
        </p:txBody>
      </p:sp>
      <p:pic>
        <p:nvPicPr>
          <p:cNvPr id="819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24001" y="0"/>
            <a:ext cx="3871913"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94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81200" y="76200"/>
            <a:ext cx="8534400" cy="1143000"/>
          </a:xfrm>
        </p:spPr>
        <p:txBody>
          <a:bodyPr/>
          <a:lstStyle/>
          <a:p>
            <a:r>
              <a:rPr lang="en-US" altLang="en-US" sz="2800" dirty="0">
                <a:ea typeface="MS PGothic" charset="-128"/>
              </a:rPr>
              <a:t>Biggest Computer in the US - Supercomputer</a:t>
            </a:r>
          </a:p>
        </p:txBody>
      </p:sp>
      <p:pic>
        <p:nvPicPr>
          <p:cNvPr id="4" name="Picture 3"/>
          <p:cNvPicPr/>
          <p:nvPr/>
        </p:nvPicPr>
        <p:blipFill>
          <a:blip r:embed="rId2" cstate="screen">
            <a:extLst>
              <a:ext uri="{28A0092B-C50C-407E-A947-70E740481C1C}">
                <a14:useLocalDpi xmlns:a14="http://schemas.microsoft.com/office/drawing/2010/main"/>
              </a:ext>
            </a:extLst>
          </a:blip>
          <a:stretch>
            <a:fillRect/>
          </a:stretch>
        </p:blipFill>
        <p:spPr>
          <a:xfrm>
            <a:off x="1752600" y="1219200"/>
            <a:ext cx="8763000" cy="2743200"/>
          </a:xfrm>
          <a:prstGeom prst="rect">
            <a:avLst/>
          </a:prstGeom>
        </p:spPr>
      </p:pic>
      <p:sp>
        <p:nvSpPr>
          <p:cNvPr id="2" name="Rectangle 1"/>
          <p:cNvSpPr/>
          <p:nvPr/>
        </p:nvSpPr>
        <p:spPr>
          <a:xfrm>
            <a:off x="2015837" y="4366736"/>
            <a:ext cx="8520545" cy="1477328"/>
          </a:xfrm>
          <a:prstGeom prst="rect">
            <a:avLst/>
          </a:prstGeom>
        </p:spPr>
        <p:txBody>
          <a:bodyPr wrap="square">
            <a:spAutoFit/>
          </a:bodyPr>
          <a:lstStyle/>
          <a:p>
            <a:r>
              <a:rPr lang="en-US" dirty="0">
                <a:latin typeface="Cambria" charset="0"/>
                <a:ea typeface="ＭＳ 明朝" charset="-128"/>
                <a:cs typeface="Calibri Light" charset="0"/>
              </a:rPr>
              <a:t>The TITAN petaflops machine fully deployed at Oak Ridge National Laboratory in 2013.  It takes up more than </a:t>
            </a:r>
            <a:r>
              <a:rPr lang="en-US" b="1" dirty="0">
                <a:latin typeface="Cambria" charset="0"/>
                <a:ea typeface="ＭＳ 明朝" charset="-128"/>
                <a:cs typeface="Calibri Light" charset="0"/>
              </a:rPr>
              <a:t>4000 square feet </a:t>
            </a:r>
            <a:r>
              <a:rPr lang="en-US" dirty="0">
                <a:latin typeface="Cambria" charset="0"/>
                <a:ea typeface="ＭＳ 明朝" charset="-128"/>
                <a:cs typeface="Calibri Light" charset="0"/>
              </a:rPr>
              <a:t>and consumes approximately </a:t>
            </a:r>
            <a:r>
              <a:rPr lang="en-US" b="1" dirty="0">
                <a:latin typeface="Cambria" charset="0"/>
                <a:ea typeface="ＭＳ 明朝" charset="-128"/>
                <a:cs typeface="Calibri Light" charset="0"/>
              </a:rPr>
              <a:t>8 Megawatts </a:t>
            </a:r>
            <a:r>
              <a:rPr lang="en-US" dirty="0">
                <a:latin typeface="Cambria" charset="0"/>
                <a:ea typeface="ＭＳ 明朝" charset="-128"/>
                <a:cs typeface="Calibri Light" charset="0"/>
              </a:rPr>
              <a:t>of electrical power. It has a theoretical peak performance of over </a:t>
            </a:r>
            <a:r>
              <a:rPr lang="en-US" b="1" dirty="0">
                <a:latin typeface="Cambria" charset="0"/>
                <a:ea typeface="ＭＳ 明朝" charset="-128"/>
                <a:cs typeface="Calibri Light" charset="0"/>
              </a:rPr>
              <a:t>27 Petaflops</a:t>
            </a:r>
            <a:r>
              <a:rPr lang="en-US" dirty="0">
                <a:latin typeface="Cambria" charset="0"/>
                <a:ea typeface="ＭＳ 明朝" charset="-128"/>
                <a:cs typeface="Calibri Light" charset="0"/>
              </a:rPr>
              <a:t> and delivers 17.6 Petaflops </a:t>
            </a:r>
            <a:r>
              <a:rPr lang="en-US" dirty="0" err="1">
                <a:latin typeface="Cambria" charset="0"/>
                <a:ea typeface="ＭＳ 明朝" charset="-128"/>
                <a:cs typeface="Calibri Light" charset="0"/>
              </a:rPr>
              <a:t>R</a:t>
            </a:r>
            <a:r>
              <a:rPr lang="en-US" baseline="-25000" dirty="0" err="1">
                <a:latin typeface="Cambria" charset="0"/>
                <a:ea typeface="ＭＳ 明朝" charset="-128"/>
                <a:cs typeface="Calibri Light" charset="0"/>
              </a:rPr>
              <a:t>max</a:t>
            </a:r>
            <a:r>
              <a:rPr lang="en-US" dirty="0">
                <a:latin typeface="Cambria" charset="0"/>
                <a:ea typeface="ＭＳ 明朝" charset="-128"/>
                <a:cs typeface="Calibri Light" charset="0"/>
              </a:rPr>
              <a:t> sustained performance for the HPL (</a:t>
            </a:r>
            <a:r>
              <a:rPr lang="en-US" dirty="0" err="1">
                <a:latin typeface="Cambria" charset="0"/>
                <a:ea typeface="ＭＳ 明朝" charset="-128"/>
                <a:cs typeface="Calibri Light" charset="0"/>
              </a:rPr>
              <a:t>Linpack</a:t>
            </a:r>
            <a:r>
              <a:rPr lang="en-US" dirty="0">
                <a:latin typeface="Cambria" charset="0"/>
                <a:ea typeface="ＭＳ 明朝" charset="-128"/>
                <a:cs typeface="Calibri Light" charset="0"/>
              </a:rPr>
              <a:t>) benchmark.  This architecture includes </a:t>
            </a:r>
            <a:r>
              <a:rPr lang="en-US" dirty="0" err="1">
                <a:latin typeface="Cambria" charset="0"/>
                <a:ea typeface="ＭＳ 明朝" charset="-128"/>
                <a:cs typeface="Calibri Light" charset="0"/>
              </a:rPr>
              <a:t>Nvidia</a:t>
            </a:r>
            <a:r>
              <a:rPr lang="en-US" dirty="0">
                <a:latin typeface="Cambria" charset="0"/>
                <a:ea typeface="ＭＳ 明朝" charset="-128"/>
                <a:cs typeface="Calibri Light" charset="0"/>
              </a:rPr>
              <a:t> GPU accelerators.</a:t>
            </a:r>
            <a:r>
              <a:rPr lang="en-US" dirty="0"/>
              <a:t> </a:t>
            </a:r>
          </a:p>
        </p:txBody>
      </p:sp>
    </p:spTree>
    <p:extLst>
      <p:ext uri="{BB962C8B-B14F-4D97-AF65-F5344CB8AC3E}">
        <p14:creationId xmlns:p14="http://schemas.microsoft.com/office/powerpoint/2010/main" val="845089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075E-F0CD-4D1C-825A-3E9A1DB878A7}"/>
              </a:ext>
            </a:extLst>
          </p:cNvPr>
          <p:cNvSpPr>
            <a:spLocks noGrp="1"/>
          </p:cNvSpPr>
          <p:nvPr>
            <p:ph type="title"/>
          </p:nvPr>
        </p:nvSpPr>
        <p:spPr/>
        <p:txBody>
          <a:bodyPr/>
          <a:lstStyle/>
          <a:p>
            <a:r>
              <a:rPr lang="en-GB" dirty="0"/>
              <a:t>Top 500 June 2021 (For sept 2021)</a:t>
            </a:r>
          </a:p>
        </p:txBody>
      </p:sp>
      <p:sp>
        <p:nvSpPr>
          <p:cNvPr id="3" name="Content Placeholder 2">
            <a:extLst>
              <a:ext uri="{FF2B5EF4-FFF2-40B4-BE49-F238E27FC236}">
                <a16:creationId xmlns:a16="http://schemas.microsoft.com/office/drawing/2014/main" id="{EA542F98-A653-4AAB-99B9-A3B9E5F23092}"/>
              </a:ext>
            </a:extLst>
          </p:cNvPr>
          <p:cNvSpPr>
            <a:spLocks noGrp="1"/>
          </p:cNvSpPr>
          <p:nvPr>
            <p:ph sz="half" idx="1"/>
          </p:nvPr>
        </p:nvSpPr>
        <p:spPr/>
        <p:txBody>
          <a:bodyPr/>
          <a:lstStyle/>
          <a:p>
            <a:r>
              <a:rPr lang="en-GB" dirty="0">
                <a:hlinkClick r:id="rId2"/>
              </a:rPr>
              <a:t>https://www.top500.org/lists/top500/2021/06/</a:t>
            </a:r>
            <a:endParaRPr lang="en-GB" dirty="0"/>
          </a:p>
          <a:p>
            <a:endParaRPr lang="en-GB" dirty="0"/>
          </a:p>
          <a:p>
            <a:r>
              <a:rPr lang="en-GB" dirty="0"/>
              <a:t>I highlighted the CPUs</a:t>
            </a:r>
            <a:br>
              <a:rPr lang="en-GB" dirty="0"/>
            </a:br>
            <a:br>
              <a:rPr lang="en-GB" dirty="0"/>
            </a:br>
            <a:r>
              <a:rPr lang="en-GB" dirty="0"/>
              <a:t>2 are IBM power, 2 are essentially custom, 3 are AMD/Intel</a:t>
            </a:r>
          </a:p>
          <a:p>
            <a:endParaRPr lang="en-GB" dirty="0"/>
          </a:p>
          <a:p>
            <a:endParaRPr lang="en-GB" dirty="0"/>
          </a:p>
        </p:txBody>
      </p:sp>
      <p:pic>
        <p:nvPicPr>
          <p:cNvPr id="7" name="Content Placeholder 6" descr="Graphical user interface&#10;&#10;Description automatically generated">
            <a:extLst>
              <a:ext uri="{FF2B5EF4-FFF2-40B4-BE49-F238E27FC236}">
                <a16:creationId xmlns:a16="http://schemas.microsoft.com/office/drawing/2014/main" id="{0B216F03-D2ED-4853-A54A-7EEE27458955}"/>
              </a:ext>
            </a:extLst>
          </p:cNvPr>
          <p:cNvPicPr>
            <a:picLocks noGrp="1" noChangeAspect="1"/>
          </p:cNvPicPr>
          <p:nvPr>
            <p:ph sz="half" idx="2"/>
          </p:nvPr>
        </p:nvPicPr>
        <p:blipFill>
          <a:blip r:embed="rId3"/>
          <a:stretch>
            <a:fillRect/>
          </a:stretch>
        </p:blipFill>
        <p:spPr>
          <a:xfrm>
            <a:off x="6315372" y="1825625"/>
            <a:ext cx="4895255" cy="4351338"/>
          </a:xfrm>
          <a:prstGeom prst="rect">
            <a:avLst/>
          </a:prstGeom>
        </p:spPr>
      </p:pic>
    </p:spTree>
    <p:extLst>
      <p:ext uri="{BB962C8B-B14F-4D97-AF65-F5344CB8AC3E}">
        <p14:creationId xmlns:p14="http://schemas.microsoft.com/office/powerpoint/2010/main" val="22548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FC232-60AA-4CDC-A622-9AC094A4B67F}"/>
              </a:ext>
            </a:extLst>
          </p:cNvPr>
          <p:cNvSpPr>
            <a:spLocks noGrp="1"/>
          </p:cNvSpPr>
          <p:nvPr>
            <p:ph type="title"/>
          </p:nvPr>
        </p:nvSpPr>
        <p:spPr/>
        <p:txBody>
          <a:bodyPr/>
          <a:lstStyle/>
          <a:p>
            <a:r>
              <a:rPr lang="en-GB"/>
              <a:t>Summit</a:t>
            </a:r>
          </a:p>
        </p:txBody>
      </p:sp>
      <p:pic>
        <p:nvPicPr>
          <p:cNvPr id="4098" name="Picture 2" descr="Oak Ridge National Laboratory launches Summit supercomputer.">
            <a:extLst>
              <a:ext uri="{FF2B5EF4-FFF2-40B4-BE49-F238E27FC236}">
                <a16:creationId xmlns:a16="http://schemas.microsoft.com/office/drawing/2014/main" id="{0F8FF0C6-9C8E-42C9-B6EC-9861D11052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62250" y="1858169"/>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63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1911350" y="1"/>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Addressing the Big Questions</a:t>
            </a:r>
            <a:endParaRPr lang="en-US" kern="0" dirty="0"/>
          </a:p>
        </p:txBody>
      </p:sp>
      <p:sp>
        <p:nvSpPr>
          <p:cNvPr id="11266" name="Rectangle 3"/>
          <p:cNvSpPr txBox="1">
            <a:spLocks noChangeArrowheads="1"/>
          </p:cNvSpPr>
          <p:nvPr/>
        </p:nvSpPr>
        <p:spPr bwMode="auto">
          <a:xfrm>
            <a:off x="2184401" y="685800"/>
            <a:ext cx="8215313"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a:ea typeface="ＭＳ Ｐゴシック" charset="-128"/>
              </a:rPr>
              <a:t>What grand challenge applications demand these capabilities?</a:t>
            </a:r>
          </a:p>
          <a:p>
            <a:r>
              <a:rPr lang="en-US" altLang="en-US">
                <a:ea typeface="ＭＳ Ｐゴシック" charset="-128"/>
              </a:rPr>
              <a:t>How do users program such systems?</a:t>
            </a:r>
          </a:p>
          <a:p>
            <a:pPr lvl="1"/>
            <a:r>
              <a:rPr lang="en-US" altLang="en-US">
                <a:ea typeface="ＭＳ Ｐゴシック" charset="-128"/>
              </a:rPr>
              <a:t>What languages and in what environments?</a:t>
            </a:r>
          </a:p>
          <a:p>
            <a:pPr lvl="1"/>
            <a:r>
              <a:rPr lang="en-US" altLang="en-US">
                <a:ea typeface="ＭＳ Ｐゴシック" charset="-128"/>
              </a:rPr>
              <a:t>What are the semantics and strategies?</a:t>
            </a:r>
          </a:p>
          <a:p>
            <a:r>
              <a:rPr lang="en-US" altLang="en-US">
                <a:ea typeface="ＭＳ Ｐゴシック" charset="-128"/>
              </a:rPr>
              <a:t>How to manage supercomputer resources to deliver useful computing capabilities?</a:t>
            </a:r>
          </a:p>
          <a:p>
            <a:pPr lvl="1"/>
            <a:r>
              <a:rPr lang="en-US" altLang="en-US">
                <a:ea typeface="ＭＳ Ｐゴシック" charset="-128"/>
              </a:rPr>
              <a:t>What are the hardware mechanisms?</a:t>
            </a:r>
          </a:p>
          <a:p>
            <a:pPr lvl="1"/>
            <a:r>
              <a:rPr lang="en-US" altLang="en-US">
                <a:ea typeface="ＭＳ Ｐゴシック" charset="-128"/>
              </a:rPr>
              <a:t>What are the software policies?</a:t>
            </a:r>
          </a:p>
          <a:p>
            <a:r>
              <a:rPr lang="en-US" altLang="en-US">
                <a:ea typeface="ＭＳ Ｐゴシック" charset="-128"/>
              </a:rPr>
              <a:t>What are the computational models and algorithms that can map the innate application properties to the physical medium of the machine?</a:t>
            </a:r>
          </a:p>
          <a:p>
            <a:r>
              <a:rPr lang="en-US" altLang="en-US">
                <a:ea typeface="ＭＳ Ｐゴシック" charset="-128"/>
              </a:rPr>
              <a:t>How to integrate enabling technologies into computing engines?</a:t>
            </a:r>
          </a:p>
          <a:p>
            <a:r>
              <a:rPr lang="en-US" altLang="en-US">
                <a:ea typeface="ＭＳ Ｐゴシック" charset="-128"/>
              </a:rPr>
              <a:t>How to push the performance to extremes?</a:t>
            </a:r>
          </a:p>
          <a:p>
            <a:pPr lvl="1"/>
            <a:r>
              <a:rPr lang="en-US" altLang="en-US">
                <a:ea typeface="ＭＳ Ｐゴシック" charset="-128"/>
              </a:rPr>
              <a:t>What are the enabling conditions?</a:t>
            </a:r>
          </a:p>
          <a:p>
            <a:pPr lvl="1"/>
            <a:r>
              <a:rPr lang="en-US" altLang="en-US">
                <a:ea typeface="ＭＳ Ｐゴシック" charset="-128"/>
              </a:rPr>
              <a:t>What are the inhibiting factors?</a:t>
            </a:r>
          </a:p>
          <a:p>
            <a:endParaRPr lang="en-US" altLang="en-US">
              <a:ea typeface="ＭＳ Ｐゴシック" charset="-128"/>
            </a:endParaRPr>
          </a:p>
        </p:txBody>
      </p:sp>
    </p:spTree>
    <p:extLst>
      <p:ext uri="{BB962C8B-B14F-4D97-AF65-F5344CB8AC3E}">
        <p14:creationId xmlns:p14="http://schemas.microsoft.com/office/powerpoint/2010/main" val="63245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001839" y="404814"/>
            <a:ext cx="8161337"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Goals of the Course</a:t>
            </a:r>
            <a:endParaRPr lang="en-US" kern="0" dirty="0"/>
          </a:p>
        </p:txBody>
      </p:sp>
      <p:sp>
        <p:nvSpPr>
          <p:cNvPr id="7" name="Rectangle 3"/>
          <p:cNvSpPr txBox="1">
            <a:spLocks noChangeArrowheads="1"/>
          </p:cNvSpPr>
          <p:nvPr/>
        </p:nvSpPr>
        <p:spPr>
          <a:xfrm>
            <a:off x="2001839" y="1219201"/>
            <a:ext cx="8256587" cy="40560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A first overview of the entire field of HPC</a:t>
            </a:r>
          </a:p>
          <a:p>
            <a:pPr>
              <a:defRPr/>
            </a:pPr>
            <a:r>
              <a:rPr lang="en-US" kern="0" dirty="0"/>
              <a:t>Basic concepts that govern the capability and effectiveness of supercomputers</a:t>
            </a:r>
          </a:p>
          <a:p>
            <a:pPr>
              <a:defRPr/>
            </a:pPr>
            <a:r>
              <a:rPr lang="en-US" kern="0" dirty="0"/>
              <a:t>Techniques and methods for applying HPC systems</a:t>
            </a:r>
          </a:p>
          <a:p>
            <a:pPr>
              <a:defRPr/>
            </a:pPr>
            <a:r>
              <a:rPr lang="en-US" kern="0" dirty="0"/>
              <a:t>Tools and environments that facilitate effective application of supercomputers</a:t>
            </a:r>
          </a:p>
          <a:p>
            <a:pPr>
              <a:defRPr/>
            </a:pPr>
            <a:r>
              <a:rPr lang="en-US" kern="0" dirty="0"/>
              <a:t>Hands-on experience with widely used systems and software</a:t>
            </a:r>
          </a:p>
          <a:p>
            <a:pPr>
              <a:defRPr/>
            </a:pPr>
            <a:r>
              <a:rPr lang="en-US" kern="0" dirty="0"/>
              <a:t>Performance measurement methods, benchmarks, and metrics</a:t>
            </a:r>
          </a:p>
          <a:p>
            <a:pPr>
              <a:defRPr/>
            </a:pPr>
            <a:r>
              <a:rPr lang="en-US" kern="0" dirty="0"/>
              <a:t>Practical real-world knowledge about the HPC community</a:t>
            </a:r>
          </a:p>
          <a:p>
            <a:pPr>
              <a:defRPr/>
            </a:pPr>
            <a:r>
              <a:rPr lang="en-US" kern="0" dirty="0"/>
              <a:t>Accessible by students outside the HPC mainstream</a:t>
            </a:r>
          </a:p>
        </p:txBody>
      </p:sp>
    </p:spTree>
    <p:extLst>
      <p:ext uri="{BB962C8B-B14F-4D97-AF65-F5344CB8AC3E}">
        <p14:creationId xmlns:p14="http://schemas.microsoft.com/office/powerpoint/2010/main" val="200366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55813" y="404814"/>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Student Objectives</a:t>
            </a:r>
            <a:endParaRPr lang="en-US" kern="0" dirty="0"/>
          </a:p>
        </p:txBody>
      </p:sp>
      <p:sp>
        <p:nvSpPr>
          <p:cNvPr id="8" name="Content Placeholder 2"/>
          <p:cNvSpPr txBox="1">
            <a:spLocks/>
          </p:cNvSpPr>
          <p:nvPr/>
        </p:nvSpPr>
        <p:spPr>
          <a:xfrm>
            <a:off x="1828800" y="1066800"/>
            <a:ext cx="5410200" cy="50292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sz="2400" kern="0" dirty="0"/>
              <a:t>Computational Scientists</a:t>
            </a:r>
          </a:p>
          <a:p>
            <a:pPr lvl="1">
              <a:defRPr/>
            </a:pPr>
            <a:r>
              <a:rPr lang="en-US" kern="0" dirty="0">
                <a:cs typeface="MS PGothic" charset="0"/>
              </a:rPr>
              <a:t>How to use supercomputer</a:t>
            </a:r>
          </a:p>
          <a:p>
            <a:pPr lvl="1">
              <a:defRPr/>
            </a:pPr>
            <a:r>
              <a:rPr lang="en-US" kern="0" dirty="0">
                <a:cs typeface="MS PGothic" charset="0"/>
              </a:rPr>
              <a:t>Apply to domain applications</a:t>
            </a:r>
          </a:p>
          <a:p>
            <a:pPr>
              <a:defRPr/>
            </a:pPr>
            <a:r>
              <a:rPr lang="en-US" sz="2400" kern="0" dirty="0"/>
              <a:t>HPC research</a:t>
            </a:r>
          </a:p>
          <a:p>
            <a:pPr lvl="1">
              <a:defRPr/>
            </a:pPr>
            <a:r>
              <a:rPr lang="en-US" kern="0" dirty="0">
                <a:cs typeface="MS PGothic" charset="0"/>
              </a:rPr>
              <a:t>Foundations of supercomputing</a:t>
            </a:r>
          </a:p>
          <a:p>
            <a:pPr lvl="1">
              <a:defRPr/>
            </a:pPr>
            <a:r>
              <a:rPr lang="en-US" kern="0" dirty="0">
                <a:cs typeface="MS PGothic" charset="0"/>
              </a:rPr>
              <a:t>Research directions</a:t>
            </a:r>
          </a:p>
          <a:p>
            <a:pPr>
              <a:defRPr/>
            </a:pPr>
            <a:r>
              <a:rPr lang="en-US" sz="2400" kern="0" dirty="0"/>
              <a:t>System Administration</a:t>
            </a:r>
          </a:p>
          <a:p>
            <a:pPr lvl="1">
              <a:defRPr/>
            </a:pPr>
            <a:r>
              <a:rPr lang="en-US" kern="0" dirty="0">
                <a:cs typeface="MS PGothic" charset="0"/>
              </a:rPr>
              <a:t>Making them serve the user base</a:t>
            </a:r>
          </a:p>
          <a:p>
            <a:pPr lvl="1">
              <a:defRPr/>
            </a:pPr>
            <a:r>
              <a:rPr lang="en-US" kern="0" dirty="0">
                <a:cs typeface="MS PGothic" charset="0"/>
              </a:rPr>
              <a:t>Managing multi-billion dollar systems</a:t>
            </a:r>
          </a:p>
          <a:p>
            <a:pPr>
              <a:defRPr/>
            </a:pPr>
            <a:r>
              <a:rPr lang="en-US" sz="2400" kern="0" dirty="0"/>
              <a:t>Design Engineering</a:t>
            </a:r>
          </a:p>
          <a:p>
            <a:pPr lvl="1">
              <a:defRPr/>
            </a:pPr>
            <a:r>
              <a:rPr lang="en-US" kern="0" dirty="0">
                <a:cs typeface="MS PGothic" charset="0"/>
              </a:rPr>
              <a:t>Challenges to building supercomputers</a:t>
            </a:r>
          </a:p>
          <a:p>
            <a:pPr lvl="1">
              <a:defRPr/>
            </a:pPr>
            <a:r>
              <a:rPr lang="en-US" kern="0" dirty="0">
                <a:cs typeface="MS PGothic" charset="0"/>
              </a:rPr>
              <a:t>What are their enabling technologies</a:t>
            </a:r>
          </a:p>
          <a:p>
            <a:pPr lvl="1">
              <a:defRPr/>
            </a:pPr>
            <a:r>
              <a:rPr lang="en-US" kern="0" dirty="0">
                <a:cs typeface="MS PGothic" charset="0"/>
              </a:rPr>
              <a:t>Functional components</a:t>
            </a:r>
          </a:p>
        </p:txBody>
      </p:sp>
      <p:pic>
        <p:nvPicPr>
          <p:cNvPr id="15363" name="Picture 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62801" y="1905001"/>
            <a:ext cx="3236913" cy="2428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1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E906-4467-42E3-B88D-2B62BCDD935A}"/>
              </a:ext>
            </a:extLst>
          </p:cNvPr>
          <p:cNvSpPr>
            <a:spLocks noGrp="1"/>
          </p:cNvSpPr>
          <p:nvPr>
            <p:ph type="title"/>
          </p:nvPr>
        </p:nvSpPr>
        <p:spPr/>
        <p:txBody>
          <a:bodyPr/>
          <a:lstStyle/>
          <a:p>
            <a:r>
              <a:rPr lang="en-CA" dirty="0"/>
              <a:t>Instructor: Sri</a:t>
            </a:r>
          </a:p>
        </p:txBody>
      </p:sp>
      <p:sp>
        <p:nvSpPr>
          <p:cNvPr id="3" name="Content Placeholder 2">
            <a:extLst>
              <a:ext uri="{FF2B5EF4-FFF2-40B4-BE49-F238E27FC236}">
                <a16:creationId xmlns:a16="http://schemas.microsoft.com/office/drawing/2014/main" id="{5FCDB469-A9CF-452B-BB49-1FD852C39AD8}"/>
              </a:ext>
            </a:extLst>
          </p:cNvPr>
          <p:cNvSpPr>
            <a:spLocks noGrp="1"/>
          </p:cNvSpPr>
          <p:nvPr>
            <p:ph idx="1"/>
          </p:nvPr>
        </p:nvSpPr>
        <p:spPr/>
        <p:txBody>
          <a:bodyPr/>
          <a:lstStyle/>
          <a:p>
            <a:r>
              <a:rPr lang="en-CA" dirty="0"/>
              <a:t>Instructor: Brian Srivastava</a:t>
            </a:r>
          </a:p>
          <a:p>
            <a:r>
              <a:rPr lang="en-CA" dirty="0"/>
              <a:t>Email Address: </a:t>
            </a:r>
            <a:r>
              <a:rPr lang="en-CA" u="sng" dirty="0">
                <a:hlinkClick r:id="rId2"/>
              </a:rPr>
              <a:t>bsrivastava@trentu.ca</a:t>
            </a:r>
            <a:endParaRPr lang="en-CA" dirty="0"/>
          </a:p>
          <a:p>
            <a:r>
              <a:rPr lang="en-CA" dirty="0"/>
              <a:t>Phone Number: 705-748-1011 x7092</a:t>
            </a:r>
          </a:p>
          <a:p>
            <a:r>
              <a:rPr lang="en-CA" dirty="0"/>
              <a:t>Office: OC 102.9</a:t>
            </a:r>
          </a:p>
          <a:p>
            <a:r>
              <a:rPr lang="en-CA" dirty="0"/>
              <a:t>Office Hours: TBA</a:t>
            </a:r>
          </a:p>
          <a:p>
            <a:endParaRPr lang="en-CA" dirty="0"/>
          </a:p>
        </p:txBody>
      </p:sp>
    </p:spTree>
    <p:extLst>
      <p:ext uri="{BB962C8B-B14F-4D97-AF65-F5344CB8AC3E}">
        <p14:creationId xmlns:p14="http://schemas.microsoft.com/office/powerpoint/2010/main" val="421175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normAutofit/>
          </a:bodyPr>
          <a:lstStyle/>
          <a:p>
            <a:r>
              <a:rPr lang="en-US" altLang="en-US">
                <a:ea typeface="MS PGothic" charset="-128"/>
              </a:rPr>
              <a:t>Course Overview: Major Topic Areas</a:t>
            </a:r>
            <a:br>
              <a:rPr lang="en-US" altLang="en-US">
                <a:ea typeface="MS PGothic" charset="-128"/>
              </a:rPr>
            </a:br>
            <a:endParaRPr lang="en-US" altLang="en-US">
              <a:ea typeface="MS PGothic" charset="-128"/>
            </a:endParaRPr>
          </a:p>
        </p:txBody>
      </p:sp>
      <p:sp>
        <p:nvSpPr>
          <p:cNvPr id="17410" name="Content Placeholder 2"/>
          <p:cNvSpPr>
            <a:spLocks noGrp="1"/>
          </p:cNvSpPr>
          <p:nvPr>
            <p:ph idx="1"/>
          </p:nvPr>
        </p:nvSpPr>
        <p:spPr/>
        <p:txBody>
          <a:bodyPr/>
          <a:lstStyle/>
          <a:p>
            <a:r>
              <a:rPr lang="en-US" altLang="en-US" sz="2400">
                <a:ea typeface="MS PGothic" charset="-128"/>
              </a:rPr>
              <a:t>Introduction to Supercomputer Systems, Supercomputing, and Technologies</a:t>
            </a:r>
          </a:p>
          <a:p>
            <a:r>
              <a:rPr lang="en-US" altLang="en-US" sz="2400">
                <a:ea typeface="MS PGothic" charset="-128"/>
              </a:rPr>
              <a:t>Distributed Memory Systems and MPI Programming</a:t>
            </a:r>
          </a:p>
          <a:p>
            <a:r>
              <a:rPr lang="en-US" altLang="en-US" sz="2400">
                <a:ea typeface="MS PGothic" charset="-128"/>
              </a:rPr>
              <a:t>Shared Memory Systems and OpenMP Programming</a:t>
            </a:r>
          </a:p>
          <a:p>
            <a:r>
              <a:rPr lang="en-US" altLang="en-US" sz="2400">
                <a:ea typeface="MS PGothic" charset="-128"/>
              </a:rPr>
              <a:t>Performance Modeling and Measurement for Performance Optimization</a:t>
            </a:r>
          </a:p>
          <a:p>
            <a:r>
              <a:rPr lang="en-US" altLang="en-US" sz="2400">
                <a:ea typeface="MS PGothic" charset="-128"/>
              </a:rPr>
              <a:t>User Environments: System Software and Tools</a:t>
            </a:r>
          </a:p>
          <a:p>
            <a:r>
              <a:rPr lang="en-US" altLang="en-US" sz="2400">
                <a:ea typeface="MS PGothic" charset="-128"/>
              </a:rPr>
              <a:t>Enhanced Techniques for System Use</a:t>
            </a:r>
          </a:p>
          <a:p>
            <a:r>
              <a:rPr lang="en-US" altLang="en-US" sz="2400">
                <a:ea typeface="MS PGothic" charset="-128"/>
              </a:rPr>
              <a:t>Conclusions and Future Directions</a:t>
            </a:r>
          </a:p>
          <a:p>
            <a:endParaRPr lang="en-US" altLang="en-US" sz="2400">
              <a:ea typeface="MS PGothic" charset="-128"/>
            </a:endParaRPr>
          </a:p>
          <a:p>
            <a:endParaRPr lang="en-US" altLang="en-US" sz="2400">
              <a:ea typeface="MS PGothic" charset="-128"/>
            </a:endParaRPr>
          </a:p>
          <a:p>
            <a:endParaRPr lang="en-US" altLang="en-US" sz="2400">
              <a:ea typeface="MS PGothic" charset="-128"/>
            </a:endParaRPr>
          </a:p>
          <a:p>
            <a:endParaRPr lang="en-US" altLang="en-US" sz="2400">
              <a:ea typeface="MS PGothic" charset="-128"/>
            </a:endParaRPr>
          </a:p>
        </p:txBody>
      </p:sp>
    </p:spTree>
    <p:extLst>
      <p:ext uri="{BB962C8B-B14F-4D97-AF65-F5344CB8AC3E}">
        <p14:creationId xmlns:p14="http://schemas.microsoft.com/office/powerpoint/2010/main" val="2042172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828800" y="304800"/>
            <a:ext cx="8763000" cy="1143000"/>
          </a:xfrm>
        </p:spPr>
        <p:txBody>
          <a:bodyPr>
            <a:normAutofit fontScale="90000"/>
          </a:bodyPr>
          <a:lstStyle/>
          <a:p>
            <a:r>
              <a:rPr lang="en-US" altLang="en-US">
                <a:ea typeface="MS PGothic" charset="-128"/>
              </a:rPr>
              <a:t>Course Overview: First Pass Introduction</a:t>
            </a:r>
            <a:br>
              <a:rPr lang="en-US" altLang="en-US">
                <a:ea typeface="MS PGothic" charset="-128"/>
              </a:rPr>
            </a:br>
            <a:endParaRPr lang="en-US" altLang="en-US">
              <a:ea typeface="MS PGothic" charset="-128"/>
            </a:endParaRPr>
          </a:p>
        </p:txBody>
      </p:sp>
      <p:sp>
        <p:nvSpPr>
          <p:cNvPr id="18434" name="Content Placeholder 2"/>
          <p:cNvSpPr>
            <a:spLocks noGrp="1"/>
          </p:cNvSpPr>
          <p:nvPr>
            <p:ph idx="1"/>
          </p:nvPr>
        </p:nvSpPr>
        <p:spPr>
          <a:xfrm>
            <a:off x="1830388" y="990600"/>
            <a:ext cx="8685212" cy="4953000"/>
          </a:xfrm>
        </p:spPr>
        <p:txBody>
          <a:bodyPr>
            <a:normAutofit fontScale="92500" lnSpcReduction="10000"/>
          </a:bodyPr>
          <a:lstStyle/>
          <a:p>
            <a:r>
              <a:rPr lang="en-US" altLang="en-US" sz="2400">
                <a:ea typeface="MS PGothic" charset="-128"/>
              </a:rPr>
              <a:t>An Overview</a:t>
            </a:r>
          </a:p>
          <a:p>
            <a:pPr lvl="1"/>
            <a:r>
              <a:rPr lang="en-US" altLang="en-US">
                <a:ea typeface="MS PGothic" charset="-128"/>
              </a:rPr>
              <a:t>What’s it all about</a:t>
            </a:r>
          </a:p>
          <a:p>
            <a:pPr lvl="1"/>
            <a:r>
              <a:rPr lang="en-US" altLang="en-US">
                <a:ea typeface="MS PGothic" charset="-128"/>
              </a:rPr>
              <a:t>How you can take advantage of it</a:t>
            </a:r>
          </a:p>
          <a:p>
            <a:r>
              <a:rPr lang="en-US" altLang="en-US" sz="2400">
                <a:ea typeface="MS PGothic" charset="-128"/>
              </a:rPr>
              <a:t>Parallel Computer Architecture</a:t>
            </a:r>
          </a:p>
          <a:p>
            <a:pPr lvl="1"/>
            <a:r>
              <a:rPr lang="en-US" altLang="en-US">
                <a:ea typeface="MS PGothic" charset="-128"/>
              </a:rPr>
              <a:t>What are supercomputers</a:t>
            </a:r>
          </a:p>
          <a:p>
            <a:r>
              <a:rPr lang="en-US" altLang="en-US" sz="2400">
                <a:ea typeface="MS PGothic" charset="-128"/>
              </a:rPr>
              <a:t>Commodity Clusters</a:t>
            </a:r>
          </a:p>
          <a:p>
            <a:pPr lvl="1"/>
            <a:r>
              <a:rPr lang="en-US" altLang="en-US">
                <a:ea typeface="MS PGothic" charset="-128"/>
              </a:rPr>
              <a:t>The most widely used form of HPC systems</a:t>
            </a:r>
          </a:p>
          <a:p>
            <a:pPr lvl="1"/>
            <a:r>
              <a:rPr lang="en-US" altLang="en-US">
                <a:ea typeface="MS PGothic" charset="-128"/>
              </a:rPr>
              <a:t>So easy you can build one yourself; many do</a:t>
            </a:r>
          </a:p>
          <a:p>
            <a:r>
              <a:rPr lang="en-US" altLang="en-US" sz="2400">
                <a:ea typeface="MS PGothic" charset="-128"/>
              </a:rPr>
              <a:t>Benchmarking</a:t>
            </a:r>
          </a:p>
          <a:p>
            <a:pPr lvl="1"/>
            <a:r>
              <a:rPr lang="en-US" altLang="en-US">
                <a:ea typeface="MS PGothic" charset="-128"/>
              </a:rPr>
              <a:t>Finding out how good your system is compared to others</a:t>
            </a:r>
          </a:p>
          <a:p>
            <a:r>
              <a:rPr lang="en-US" altLang="en-US" sz="2400">
                <a:ea typeface="MS PGothic" charset="-128"/>
              </a:rPr>
              <a:t>Throughput Computing</a:t>
            </a:r>
          </a:p>
          <a:p>
            <a:pPr lvl="1"/>
            <a:r>
              <a:rPr lang="en-US" altLang="en-US">
                <a:ea typeface="MS PGothic" charset="-128"/>
              </a:rPr>
              <a:t>The easiest way to use HPC systems</a:t>
            </a:r>
          </a:p>
          <a:p>
            <a:pPr lvl="1"/>
            <a:r>
              <a:rPr lang="en-US" altLang="en-US">
                <a:ea typeface="MS PGothic" charset="-128"/>
              </a:rPr>
              <a:t>“Embarrassingly parallel”</a:t>
            </a:r>
            <a:endParaRPr lang="en-US" altLang="ja-JP">
              <a:ea typeface="MS PGothic" charset="-128"/>
            </a:endParaRPr>
          </a:p>
          <a:p>
            <a:endParaRPr lang="en-US" altLang="en-US" sz="2400">
              <a:ea typeface="MS PGothic" charset="-128"/>
            </a:endParaRPr>
          </a:p>
        </p:txBody>
      </p:sp>
    </p:spTree>
    <p:extLst>
      <p:ext uri="{BB962C8B-B14F-4D97-AF65-F5344CB8AC3E}">
        <p14:creationId xmlns:p14="http://schemas.microsoft.com/office/powerpoint/2010/main" val="1704720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828800" y="152400"/>
            <a:ext cx="8382000" cy="990600"/>
          </a:xfrm>
        </p:spPr>
        <p:txBody>
          <a:bodyPr>
            <a:normAutofit fontScale="90000"/>
          </a:bodyPr>
          <a:lstStyle/>
          <a:p>
            <a:r>
              <a:rPr lang="en-US" altLang="en-US">
                <a:ea typeface="MS PGothic" charset="-128"/>
              </a:rPr>
              <a:t>Course Overview: Distributed Memory and MPI Programming</a:t>
            </a:r>
          </a:p>
        </p:txBody>
      </p:sp>
      <p:sp>
        <p:nvSpPr>
          <p:cNvPr id="19458" name="Content Placeholder 2"/>
          <p:cNvSpPr>
            <a:spLocks noGrp="1"/>
          </p:cNvSpPr>
          <p:nvPr>
            <p:ph idx="1"/>
          </p:nvPr>
        </p:nvSpPr>
        <p:spPr>
          <a:xfrm>
            <a:off x="2057400" y="1676400"/>
            <a:ext cx="8380412" cy="4800600"/>
          </a:xfrm>
        </p:spPr>
        <p:txBody>
          <a:bodyPr>
            <a:normAutofit fontScale="92500" lnSpcReduction="10000"/>
          </a:bodyPr>
          <a:lstStyle/>
          <a:p>
            <a:r>
              <a:rPr lang="en-US" altLang="en-US" sz="2400">
                <a:ea typeface="MS PGothic" charset="-128"/>
              </a:rPr>
              <a:t>Communicating Sequential Processes (CSP)</a:t>
            </a:r>
          </a:p>
          <a:p>
            <a:pPr lvl="1"/>
            <a:r>
              <a:rPr lang="en-US" altLang="en-US" dirty="0">
                <a:ea typeface="MS PGothic" charset="-128"/>
              </a:rPr>
              <a:t>Abstract model of computing across distributed </a:t>
            </a:r>
          </a:p>
          <a:p>
            <a:r>
              <a:rPr lang="en-US" altLang="en-US" sz="2400" dirty="0">
                <a:ea typeface="MS PGothic" charset="-128"/>
              </a:rPr>
              <a:t>Enabling Technologies – Networks for Node Integration</a:t>
            </a:r>
          </a:p>
          <a:p>
            <a:pPr lvl="1"/>
            <a:r>
              <a:rPr lang="en-US" altLang="en-US" dirty="0">
                <a:ea typeface="MS PGothic" charset="-128"/>
              </a:rPr>
              <a:t>Making a big supercomputer out of smaller computers</a:t>
            </a:r>
          </a:p>
          <a:p>
            <a:pPr lvl="1"/>
            <a:r>
              <a:rPr lang="en-US" altLang="en-US" dirty="0">
                <a:ea typeface="MS PGothic" charset="-128"/>
              </a:rPr>
              <a:t>Communications, data movement, and messaging</a:t>
            </a:r>
          </a:p>
          <a:p>
            <a:r>
              <a:rPr lang="en-US" altLang="en-US" sz="2400" dirty="0">
                <a:ea typeface="MS PGothic" charset="-128"/>
              </a:rPr>
              <a:t>MPI Programming</a:t>
            </a:r>
          </a:p>
          <a:p>
            <a:pPr lvl="1"/>
            <a:r>
              <a:rPr lang="en-US" altLang="en-US" dirty="0">
                <a:ea typeface="MS PGothic" charset="-128"/>
              </a:rPr>
              <a:t>Most widely used programming interface</a:t>
            </a:r>
          </a:p>
          <a:p>
            <a:pPr lvl="1"/>
            <a:r>
              <a:rPr lang="en-US" altLang="en-US" dirty="0">
                <a:ea typeface="MS PGothic" charset="-128"/>
              </a:rPr>
              <a:t>True scalable computing</a:t>
            </a:r>
          </a:p>
          <a:p>
            <a:pPr lvl="1"/>
            <a:r>
              <a:rPr lang="en-US" altLang="en-US" dirty="0">
                <a:ea typeface="MS PGothic" charset="-128"/>
              </a:rPr>
              <a:t>Suitable for current generation supercomputers</a:t>
            </a:r>
          </a:p>
          <a:p>
            <a:r>
              <a:rPr lang="en-US" altLang="en-US" sz="2400" dirty="0">
                <a:ea typeface="MS PGothic" charset="-128"/>
              </a:rPr>
              <a:t>Performance Measurement</a:t>
            </a:r>
          </a:p>
          <a:p>
            <a:pPr lvl="1"/>
            <a:r>
              <a:rPr lang="en-US" altLang="en-US" dirty="0">
                <a:ea typeface="MS PGothic" charset="-128"/>
              </a:rPr>
              <a:t>What do we want to make better</a:t>
            </a:r>
          </a:p>
          <a:p>
            <a:pPr lvl="1"/>
            <a:r>
              <a:rPr lang="en-US" altLang="en-US" dirty="0">
                <a:ea typeface="MS PGothic" charset="-128"/>
              </a:rPr>
              <a:t>Units of measure for system operation</a:t>
            </a:r>
          </a:p>
          <a:p>
            <a:pPr lvl="1"/>
            <a:r>
              <a:rPr lang="en-US" altLang="en-US" dirty="0">
                <a:ea typeface="MS PGothic" charset="-128"/>
              </a:rPr>
              <a:t>Some methods for instrumentation</a:t>
            </a:r>
          </a:p>
          <a:p>
            <a:endParaRPr lang="en-US" altLang="en-US" sz="2400" dirty="0">
              <a:ea typeface="MS PGothic" charset="-128"/>
            </a:endParaRPr>
          </a:p>
        </p:txBody>
      </p:sp>
    </p:spTree>
    <p:extLst>
      <p:ext uri="{BB962C8B-B14F-4D97-AF65-F5344CB8AC3E}">
        <p14:creationId xmlns:p14="http://schemas.microsoft.com/office/powerpoint/2010/main" val="166197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828800" y="76200"/>
            <a:ext cx="8839200" cy="1143000"/>
          </a:xfrm>
        </p:spPr>
        <p:txBody>
          <a:bodyPr>
            <a:normAutofit fontScale="90000"/>
          </a:bodyPr>
          <a:lstStyle/>
          <a:p>
            <a:r>
              <a:rPr lang="en-US" altLang="en-US">
                <a:ea typeface="MS PGothic" charset="-128"/>
              </a:rPr>
              <a:t>Course Overview: Shared Memory Systems and OpenMP Programming</a:t>
            </a:r>
          </a:p>
        </p:txBody>
      </p:sp>
      <p:sp>
        <p:nvSpPr>
          <p:cNvPr id="20482" name="Content Placeholder 2"/>
          <p:cNvSpPr>
            <a:spLocks noGrp="1"/>
          </p:cNvSpPr>
          <p:nvPr>
            <p:ph idx="1"/>
          </p:nvPr>
        </p:nvSpPr>
        <p:spPr>
          <a:xfrm>
            <a:off x="1849582" y="1828801"/>
            <a:ext cx="8380412" cy="4683125"/>
          </a:xfrm>
        </p:spPr>
        <p:txBody>
          <a:bodyPr>
            <a:normAutofit fontScale="92500" lnSpcReduction="10000"/>
          </a:bodyPr>
          <a:lstStyle/>
          <a:p>
            <a:r>
              <a:rPr lang="en-US" altLang="en-US" sz="2400">
                <a:ea typeface="MS PGothic" charset="-128"/>
              </a:rPr>
              <a:t>Single Node Architecture</a:t>
            </a:r>
          </a:p>
          <a:p>
            <a:pPr lvl="1"/>
            <a:r>
              <a:rPr lang="en-US" altLang="en-US" dirty="0">
                <a:ea typeface="MS PGothic" charset="-128"/>
              </a:rPr>
              <a:t>Every thing you need to compute in one box</a:t>
            </a:r>
          </a:p>
          <a:p>
            <a:r>
              <a:rPr lang="en-US" altLang="en-US" sz="2400" dirty="0">
                <a:ea typeface="MS PGothic" charset="-128"/>
              </a:rPr>
              <a:t>Enabling Technologies – Memory, Core Architectures,..</a:t>
            </a:r>
          </a:p>
          <a:p>
            <a:pPr lvl="1"/>
            <a:r>
              <a:rPr lang="en-US" altLang="en-US" dirty="0">
                <a:ea typeface="MS PGothic" charset="-128"/>
              </a:rPr>
              <a:t>Basic component types and their underlying technologies</a:t>
            </a:r>
          </a:p>
          <a:p>
            <a:r>
              <a:rPr lang="en-US" altLang="en-US" sz="2400" dirty="0">
                <a:ea typeface="MS PGothic" charset="-128"/>
              </a:rPr>
              <a:t>Parallel Thread Computing</a:t>
            </a:r>
          </a:p>
          <a:p>
            <a:pPr lvl="1"/>
            <a:r>
              <a:rPr lang="en-US" altLang="en-US" dirty="0">
                <a:ea typeface="MS PGothic" charset="-128"/>
              </a:rPr>
              <a:t>The abstract execution model for shared memory multiple threads</a:t>
            </a:r>
          </a:p>
          <a:p>
            <a:r>
              <a:rPr lang="en-US" altLang="en-US" sz="2400" dirty="0" err="1">
                <a:ea typeface="MS PGothic" charset="-128"/>
              </a:rPr>
              <a:t>OpenMP</a:t>
            </a:r>
            <a:r>
              <a:rPr lang="en-US" altLang="en-US" sz="2400" dirty="0">
                <a:ea typeface="MS PGothic" charset="-128"/>
              </a:rPr>
              <a:t> programming</a:t>
            </a:r>
          </a:p>
          <a:p>
            <a:pPr lvl="1"/>
            <a:r>
              <a:rPr lang="en-US" altLang="en-US" dirty="0">
                <a:ea typeface="MS PGothic" charset="-128"/>
              </a:rPr>
              <a:t>Widely used parallel programming interface</a:t>
            </a:r>
          </a:p>
          <a:p>
            <a:pPr lvl="1"/>
            <a:r>
              <a:rPr lang="en-US" altLang="en-US" dirty="0">
                <a:ea typeface="MS PGothic" charset="-128"/>
              </a:rPr>
              <a:t>Incremental changes to sequential applications</a:t>
            </a:r>
          </a:p>
          <a:p>
            <a:r>
              <a:rPr lang="en-US" altLang="en-US" sz="2400" dirty="0">
                <a:ea typeface="MS PGothic" charset="-128"/>
              </a:rPr>
              <a:t>Performance factors and measurement</a:t>
            </a:r>
          </a:p>
          <a:p>
            <a:pPr lvl="1"/>
            <a:r>
              <a:rPr lang="en-US" altLang="en-US" dirty="0">
                <a:ea typeface="MS PGothic" charset="-128"/>
              </a:rPr>
              <a:t>Parameters that determine the capabilities of shared memory systems</a:t>
            </a:r>
          </a:p>
          <a:p>
            <a:endParaRPr lang="en-US" altLang="en-US" sz="2400" dirty="0">
              <a:ea typeface="MS PGothic" charset="-128"/>
            </a:endParaRPr>
          </a:p>
        </p:txBody>
      </p:sp>
    </p:spTree>
    <p:extLst>
      <p:ext uri="{BB962C8B-B14F-4D97-AF65-F5344CB8AC3E}">
        <p14:creationId xmlns:p14="http://schemas.microsoft.com/office/powerpoint/2010/main" val="485339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ea typeface="MS PGothic" charset="-128"/>
              </a:rPr>
              <a:t>Course Overview: System Software</a:t>
            </a:r>
          </a:p>
        </p:txBody>
      </p:sp>
      <p:sp>
        <p:nvSpPr>
          <p:cNvPr id="21506" name="Content Placeholder 2"/>
          <p:cNvSpPr>
            <a:spLocks noGrp="1"/>
          </p:cNvSpPr>
          <p:nvPr>
            <p:ph idx="1"/>
          </p:nvPr>
        </p:nvSpPr>
        <p:spPr>
          <a:xfrm>
            <a:off x="1753394" y="1417639"/>
            <a:ext cx="8685212" cy="4606925"/>
          </a:xfrm>
        </p:spPr>
        <p:txBody>
          <a:bodyPr>
            <a:normAutofit fontScale="92500"/>
          </a:bodyPr>
          <a:lstStyle/>
          <a:p>
            <a:r>
              <a:rPr lang="en-US" altLang="en-US" sz="2400">
                <a:ea typeface="MS PGothic" charset="-128"/>
              </a:rPr>
              <a:t>Operating Systems</a:t>
            </a:r>
          </a:p>
          <a:p>
            <a:pPr lvl="1"/>
            <a:r>
              <a:rPr lang="en-US" altLang="en-US" dirty="0">
                <a:ea typeface="MS PGothic" charset="-128"/>
              </a:rPr>
              <a:t>Low level software for hardware resource management</a:t>
            </a:r>
          </a:p>
          <a:p>
            <a:pPr lvl="1"/>
            <a:r>
              <a:rPr lang="en-US" altLang="en-US" dirty="0">
                <a:ea typeface="MS PGothic" charset="-128"/>
              </a:rPr>
              <a:t>Memory management and address allocation</a:t>
            </a:r>
          </a:p>
          <a:p>
            <a:pPr lvl="1"/>
            <a:r>
              <a:rPr lang="en-US" altLang="en-US" dirty="0">
                <a:ea typeface="MS PGothic" charset="-128"/>
              </a:rPr>
              <a:t>Processor core schedulers for application threads and processes</a:t>
            </a:r>
          </a:p>
          <a:p>
            <a:pPr lvl="1"/>
            <a:r>
              <a:rPr lang="en-US" altLang="en-US" dirty="0">
                <a:ea typeface="MS PGothic" charset="-128"/>
              </a:rPr>
              <a:t>I/O interfaces</a:t>
            </a:r>
          </a:p>
          <a:p>
            <a:r>
              <a:rPr lang="en-US" altLang="en-US" sz="2400" dirty="0">
                <a:ea typeface="MS PGothic" charset="-128"/>
              </a:rPr>
              <a:t>Schedulers and Middleware</a:t>
            </a:r>
          </a:p>
          <a:p>
            <a:pPr lvl="1"/>
            <a:r>
              <a:rPr lang="en-US" altLang="en-US" dirty="0">
                <a:ea typeface="MS PGothic" charset="-128"/>
              </a:rPr>
              <a:t>Medium level software that controls system wide resources</a:t>
            </a:r>
          </a:p>
          <a:p>
            <a:pPr lvl="1"/>
            <a:r>
              <a:rPr lang="en-US" altLang="en-US" dirty="0">
                <a:ea typeface="MS PGothic" charset="-128"/>
              </a:rPr>
              <a:t>Controls user jobs and total system workload</a:t>
            </a:r>
          </a:p>
          <a:p>
            <a:pPr lvl="1"/>
            <a:r>
              <a:rPr lang="en-US" altLang="en-US" dirty="0">
                <a:ea typeface="MS PGothic" charset="-128"/>
              </a:rPr>
              <a:t>Provides system administration tools</a:t>
            </a:r>
          </a:p>
          <a:p>
            <a:r>
              <a:rPr lang="en-US" altLang="en-US" sz="2400" dirty="0">
                <a:ea typeface="MS PGothic" charset="-128"/>
              </a:rPr>
              <a:t>Parallel File I/O</a:t>
            </a:r>
          </a:p>
          <a:p>
            <a:pPr lvl="1"/>
            <a:r>
              <a:rPr lang="en-US" altLang="en-US" dirty="0">
                <a:ea typeface="MS PGothic" charset="-128"/>
              </a:rPr>
              <a:t>Supports persistent storage for disks and tapes (sometimes NVRAM)</a:t>
            </a:r>
          </a:p>
          <a:p>
            <a:pPr lvl="1"/>
            <a:r>
              <a:rPr lang="en-US" altLang="en-US" dirty="0">
                <a:ea typeface="MS PGothic" charset="-128"/>
              </a:rPr>
              <a:t>Exploits multiple disks for higher bandwidth and </a:t>
            </a:r>
            <a:r>
              <a:rPr lang="en-US" altLang="en-US" dirty="0" err="1">
                <a:ea typeface="MS PGothic" charset="-128"/>
              </a:rPr>
              <a:t>reliaiblity</a:t>
            </a:r>
            <a:endParaRPr lang="en-US" altLang="en-US" dirty="0">
              <a:ea typeface="MS PGothic" charset="-128"/>
            </a:endParaRPr>
          </a:p>
          <a:p>
            <a:endParaRPr lang="en-US" altLang="en-US" sz="4000" dirty="0">
              <a:ea typeface="MS PGothic" charset="-128"/>
            </a:endParaRPr>
          </a:p>
        </p:txBody>
      </p:sp>
    </p:spTree>
    <p:extLst>
      <p:ext uri="{BB962C8B-B14F-4D97-AF65-F5344CB8AC3E}">
        <p14:creationId xmlns:p14="http://schemas.microsoft.com/office/powerpoint/2010/main" val="95391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828800" y="304800"/>
            <a:ext cx="8382000" cy="914400"/>
          </a:xfrm>
        </p:spPr>
        <p:txBody>
          <a:bodyPr>
            <a:normAutofit fontScale="90000"/>
          </a:bodyPr>
          <a:lstStyle/>
          <a:p>
            <a:r>
              <a:rPr lang="en-US" altLang="en-US">
                <a:ea typeface="MS PGothic" charset="-128"/>
              </a:rPr>
              <a:t>Course Overview: Advanced Methods </a:t>
            </a:r>
          </a:p>
        </p:txBody>
      </p:sp>
      <p:sp>
        <p:nvSpPr>
          <p:cNvPr id="22530" name="Content Placeholder 2"/>
          <p:cNvSpPr>
            <a:spLocks noGrp="1"/>
          </p:cNvSpPr>
          <p:nvPr>
            <p:ph idx="1"/>
          </p:nvPr>
        </p:nvSpPr>
        <p:spPr>
          <a:xfrm>
            <a:off x="1905000" y="1524001"/>
            <a:ext cx="8380412" cy="4232275"/>
          </a:xfrm>
        </p:spPr>
        <p:txBody>
          <a:bodyPr>
            <a:normAutofit lnSpcReduction="10000"/>
          </a:bodyPr>
          <a:lstStyle/>
          <a:p>
            <a:r>
              <a:rPr lang="en-US" altLang="en-US" dirty="0">
                <a:ea typeface="MS PGothic" charset="-128"/>
              </a:rPr>
              <a:t>Visualization</a:t>
            </a:r>
          </a:p>
          <a:p>
            <a:pPr lvl="1"/>
            <a:r>
              <a:rPr lang="en-US" altLang="en-US" sz="1800" dirty="0">
                <a:ea typeface="MS PGothic" charset="-128"/>
              </a:rPr>
              <a:t>Software to render raw output data in a form that is visually informative</a:t>
            </a:r>
          </a:p>
          <a:p>
            <a:pPr lvl="1"/>
            <a:r>
              <a:rPr lang="en-US" altLang="en-US" sz="1800" dirty="0">
                <a:ea typeface="MS PGothic" charset="-128"/>
              </a:rPr>
              <a:t>Many distinct types of visual data presentation in 2-D and 3-D</a:t>
            </a:r>
          </a:p>
          <a:p>
            <a:r>
              <a:rPr lang="en-US" altLang="en-US" dirty="0">
                <a:ea typeface="MS PGothic" charset="-128"/>
              </a:rPr>
              <a:t>Parallel Algorithms</a:t>
            </a:r>
          </a:p>
          <a:p>
            <a:pPr lvl="1"/>
            <a:r>
              <a:rPr lang="en-US" altLang="en-US" sz="1800" dirty="0">
                <a:ea typeface="MS PGothic" charset="-128"/>
              </a:rPr>
              <a:t>Abstract patterns of computation that achieve desired computation results (correct answers) and exposes and exploits parallelism</a:t>
            </a:r>
          </a:p>
          <a:p>
            <a:r>
              <a:rPr lang="en-US" altLang="en-US" dirty="0">
                <a:ea typeface="MS PGothic" charset="-128"/>
              </a:rPr>
              <a:t>HPC Libraries</a:t>
            </a:r>
          </a:p>
          <a:p>
            <a:pPr lvl="1"/>
            <a:r>
              <a:rPr lang="en-US" altLang="en-US" sz="1800" dirty="0">
                <a:ea typeface="MS PGothic" charset="-128"/>
              </a:rPr>
              <a:t>Prepackaged functions that already provide frequently used algorithms</a:t>
            </a:r>
          </a:p>
          <a:p>
            <a:pPr lvl="1"/>
            <a:r>
              <a:rPr lang="en-US" altLang="en-US" sz="1800" dirty="0">
                <a:ea typeface="MS PGothic" charset="-128"/>
              </a:rPr>
              <a:t>Simplifies and expedites creation of new HPC applications</a:t>
            </a:r>
          </a:p>
          <a:p>
            <a:r>
              <a:rPr lang="en-US" altLang="en-US" dirty="0">
                <a:ea typeface="MS PGothic" charset="-128"/>
              </a:rPr>
              <a:t>Heterogeneous Computing and GPUs</a:t>
            </a:r>
          </a:p>
          <a:p>
            <a:pPr lvl="1"/>
            <a:r>
              <a:rPr lang="en-US" altLang="en-US" sz="1800" dirty="0">
                <a:ea typeface="MS PGothic" charset="-128"/>
              </a:rPr>
              <a:t>Systems comprising different types of functional units</a:t>
            </a:r>
          </a:p>
          <a:p>
            <a:pPr lvl="1"/>
            <a:r>
              <a:rPr lang="en-US" altLang="en-US" sz="1800" dirty="0">
                <a:ea typeface="MS PGothic" charset="-128"/>
              </a:rPr>
              <a:t>In some cases accelerates computations compared to homogeneous</a:t>
            </a:r>
          </a:p>
        </p:txBody>
      </p:sp>
    </p:spTree>
    <p:extLst>
      <p:ext uri="{BB962C8B-B14F-4D97-AF65-F5344CB8AC3E}">
        <p14:creationId xmlns:p14="http://schemas.microsoft.com/office/powerpoint/2010/main" val="151856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normAutofit/>
          </a:bodyPr>
          <a:lstStyle/>
          <a:p>
            <a:r>
              <a:rPr lang="en-US" altLang="en-US">
                <a:ea typeface="MS PGothic" charset="-128"/>
              </a:rPr>
              <a:t>Course Overview: Final Topics and Future Directions for you and HPC</a:t>
            </a:r>
          </a:p>
        </p:txBody>
      </p:sp>
      <p:sp>
        <p:nvSpPr>
          <p:cNvPr id="23554" name="Content Placeholder 2"/>
          <p:cNvSpPr>
            <a:spLocks noGrp="1"/>
          </p:cNvSpPr>
          <p:nvPr>
            <p:ph idx="1"/>
          </p:nvPr>
        </p:nvSpPr>
        <p:spPr>
          <a:xfrm>
            <a:off x="1830388" y="1600201"/>
            <a:ext cx="8380412" cy="3775075"/>
          </a:xfrm>
        </p:spPr>
        <p:txBody>
          <a:bodyPr/>
          <a:lstStyle/>
          <a:p>
            <a:r>
              <a:rPr lang="en-US" altLang="en-US" sz="2400">
                <a:ea typeface="MS PGothic" charset="-128"/>
              </a:rPr>
              <a:t>What’s beyond the scope of this course?</a:t>
            </a:r>
          </a:p>
          <a:p>
            <a:r>
              <a:rPr lang="en-US" altLang="en-US" sz="2400">
                <a:ea typeface="MS PGothic" charset="-128"/>
              </a:rPr>
              <a:t>What form will the future of HPC take?</a:t>
            </a:r>
          </a:p>
          <a:p>
            <a:endParaRPr lang="en-US" altLang="en-US" sz="3600">
              <a:ea typeface="MS PGothic" charset="-128"/>
            </a:endParaRPr>
          </a:p>
        </p:txBody>
      </p:sp>
    </p:spTree>
    <p:extLst>
      <p:ext uri="{BB962C8B-B14F-4D97-AF65-F5344CB8AC3E}">
        <p14:creationId xmlns:p14="http://schemas.microsoft.com/office/powerpoint/2010/main" val="189269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5639" y="312739"/>
            <a:ext cx="3971925" cy="14128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Recent #1 Supercomputers</a:t>
            </a:r>
            <a:endParaRPr lang="en-US" kern="0" dirty="0"/>
          </a:p>
        </p:txBody>
      </p:sp>
      <p:sp>
        <p:nvSpPr>
          <p:cNvPr id="8199" name="TextBox 6"/>
          <p:cNvSpPr txBox="1">
            <a:spLocks noChangeArrowheads="1"/>
          </p:cNvSpPr>
          <p:nvPr/>
        </p:nvSpPr>
        <p:spPr bwMode="auto">
          <a:xfrm>
            <a:off x="1893888" y="5329239"/>
            <a:ext cx="16875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a:t>Tianhe-1A</a:t>
            </a:r>
          </a:p>
          <a:p>
            <a:pPr>
              <a:spcBef>
                <a:spcPct val="0"/>
              </a:spcBef>
              <a:buFontTx/>
              <a:buNone/>
            </a:pPr>
            <a:r>
              <a:rPr lang="en-US" altLang="en-US"/>
              <a:t>2.56 Pflops</a:t>
            </a:r>
          </a:p>
        </p:txBody>
      </p:sp>
      <p:sp>
        <p:nvSpPr>
          <p:cNvPr id="8200" name="TextBox 7"/>
          <p:cNvSpPr txBox="1">
            <a:spLocks noChangeArrowheads="1"/>
          </p:cNvSpPr>
          <p:nvPr/>
        </p:nvSpPr>
        <p:spPr bwMode="auto">
          <a:xfrm>
            <a:off x="4038600" y="4648201"/>
            <a:ext cx="1479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r">
              <a:spcBef>
                <a:spcPct val="0"/>
              </a:spcBef>
              <a:buFontTx/>
              <a:buNone/>
            </a:pPr>
            <a:r>
              <a:rPr lang="en-US" altLang="en-US"/>
              <a:t>Kei</a:t>
            </a:r>
          </a:p>
          <a:p>
            <a:pPr algn="r">
              <a:spcBef>
                <a:spcPct val="0"/>
              </a:spcBef>
              <a:buFontTx/>
              <a:buNone/>
            </a:pPr>
            <a:r>
              <a:rPr lang="en-US" altLang="en-US"/>
              <a:t>10.5 Pflops</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4760" y="1"/>
            <a:ext cx="1833240" cy="1096855"/>
          </a:xfrm>
          <a:prstGeom prst="rect">
            <a:avLst/>
          </a:prstGeom>
        </p:spPr>
      </p:pic>
      <p:sp>
        <p:nvSpPr>
          <p:cNvPr id="8201" name="TextBox 8"/>
          <p:cNvSpPr txBox="1">
            <a:spLocks noChangeArrowheads="1"/>
          </p:cNvSpPr>
          <p:nvPr/>
        </p:nvSpPr>
        <p:spPr bwMode="auto">
          <a:xfrm>
            <a:off x="5638800" y="4114801"/>
            <a:ext cx="1619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r">
              <a:spcBef>
                <a:spcPct val="0"/>
              </a:spcBef>
              <a:buFontTx/>
              <a:buNone/>
            </a:pPr>
            <a:r>
              <a:rPr lang="en-US" altLang="en-US"/>
              <a:t>Sequoia</a:t>
            </a:r>
          </a:p>
          <a:p>
            <a:pPr algn="r">
              <a:spcBef>
                <a:spcPct val="0"/>
              </a:spcBef>
              <a:buFontTx/>
              <a:buNone/>
            </a:pPr>
            <a:r>
              <a:rPr lang="en-US" altLang="en-US"/>
              <a:t>16.32 Pflops</a:t>
            </a:r>
          </a:p>
        </p:txBody>
      </p:sp>
      <p:pic>
        <p:nvPicPr>
          <p:cNvPr id="8193" name="Picture 1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248401" y="693289"/>
            <a:ext cx="3209925" cy="174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TextBox 9"/>
          <p:cNvSpPr txBox="1">
            <a:spLocks noChangeArrowheads="1"/>
          </p:cNvSpPr>
          <p:nvPr/>
        </p:nvSpPr>
        <p:spPr bwMode="auto">
          <a:xfrm>
            <a:off x="7118672" y="3595545"/>
            <a:ext cx="1716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r">
              <a:spcBef>
                <a:spcPct val="0"/>
              </a:spcBef>
              <a:buFontTx/>
              <a:buNone/>
            </a:pPr>
            <a:r>
              <a:rPr lang="en-US" altLang="en-US"/>
              <a:t>Titan</a:t>
            </a:r>
          </a:p>
          <a:p>
            <a:pPr algn="r">
              <a:spcBef>
                <a:spcPct val="0"/>
              </a:spcBef>
              <a:buFontTx/>
              <a:buNone/>
            </a:pPr>
            <a:r>
              <a:rPr lang="en-US" altLang="en-US" dirty="0"/>
              <a:t>17.59 </a:t>
            </a:r>
            <a:r>
              <a:rPr lang="en-US" altLang="en-US" dirty="0" err="1"/>
              <a:t>Pflops</a:t>
            </a:r>
            <a:endParaRPr lang="en-US" altLang="en-US" dirty="0"/>
          </a:p>
        </p:txBody>
      </p:sp>
      <p:sp>
        <p:nvSpPr>
          <p:cNvPr id="8203" name="TextBox 6"/>
          <p:cNvSpPr txBox="1">
            <a:spLocks noChangeArrowheads="1"/>
          </p:cNvSpPr>
          <p:nvPr/>
        </p:nvSpPr>
        <p:spPr bwMode="auto">
          <a:xfrm>
            <a:off x="8614569" y="2436741"/>
            <a:ext cx="16875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a:t>Tianhe-2</a:t>
            </a:r>
          </a:p>
          <a:p>
            <a:pPr>
              <a:spcBef>
                <a:spcPct val="0"/>
              </a:spcBef>
              <a:buFontTx/>
              <a:buNone/>
            </a:pPr>
            <a:r>
              <a:rPr lang="en-US" altLang="en-US" dirty="0"/>
              <a:t>33.9 </a:t>
            </a:r>
            <a:r>
              <a:rPr lang="en-US" altLang="en-US" dirty="0" err="1"/>
              <a:t>Pflops</a:t>
            </a:r>
            <a:endParaRPr lang="en-US" altLang="en-US" dirty="0"/>
          </a:p>
        </p:txBody>
      </p:sp>
      <p:pic>
        <p:nvPicPr>
          <p:cNvPr id="8194" name="Picture 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1" y="1430337"/>
            <a:ext cx="3183581" cy="216852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048000" y="1981201"/>
            <a:ext cx="4235450" cy="21177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4" descr="DSCN0284.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2743200"/>
            <a:ext cx="2463800" cy="19065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8" name="Picture 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25639" y="3746501"/>
            <a:ext cx="2162175" cy="1622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570456" y="1195683"/>
            <a:ext cx="1097545" cy="646331"/>
          </a:xfrm>
          <a:prstGeom prst="rect">
            <a:avLst/>
          </a:prstGeom>
          <a:noFill/>
        </p:spPr>
        <p:txBody>
          <a:bodyPr wrap="none" rtlCol="0">
            <a:spAutoFit/>
          </a:bodyPr>
          <a:lstStyle/>
          <a:p>
            <a:r>
              <a:rPr lang="en-US" dirty="0" err="1"/>
              <a:t>Taihulight</a:t>
            </a:r>
            <a:endParaRPr lang="en-US" dirty="0"/>
          </a:p>
          <a:p>
            <a:r>
              <a:rPr lang="en-US" dirty="0"/>
              <a:t>93 </a:t>
            </a:r>
            <a:r>
              <a:rPr lang="en-US" dirty="0" err="1"/>
              <a:t>Pflops</a:t>
            </a:r>
            <a:endParaRPr lang="en-US" dirty="0"/>
          </a:p>
        </p:txBody>
      </p:sp>
    </p:spTree>
    <p:extLst>
      <p:ext uri="{BB962C8B-B14F-4D97-AF65-F5344CB8AC3E}">
        <p14:creationId xmlns:p14="http://schemas.microsoft.com/office/powerpoint/2010/main" val="1003053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screen">
            <a:extLst>
              <a:ext uri="{28A0092B-C50C-407E-A947-70E740481C1C}">
                <a14:useLocalDpi xmlns:a14="http://schemas.microsoft.com/office/drawing/2010/main"/>
              </a:ext>
            </a:extLst>
          </a:blip>
          <a:stretch>
            <a:fillRect/>
          </a:stretch>
        </p:blipFill>
        <p:spPr>
          <a:xfrm>
            <a:off x="2133600" y="1219200"/>
            <a:ext cx="7924800" cy="4114800"/>
          </a:xfrm>
          <a:prstGeom prst="rect">
            <a:avLst/>
          </a:prstGeom>
        </p:spPr>
      </p:pic>
      <p:sp>
        <p:nvSpPr>
          <p:cNvPr id="3" name="Rectangle 2"/>
          <p:cNvSpPr/>
          <p:nvPr/>
        </p:nvSpPr>
        <p:spPr>
          <a:xfrm>
            <a:off x="1943100" y="5334000"/>
            <a:ext cx="8305800" cy="1477328"/>
          </a:xfrm>
          <a:prstGeom prst="rect">
            <a:avLst/>
          </a:prstGeom>
        </p:spPr>
        <p:txBody>
          <a:bodyPr wrap="square">
            <a:spAutoFit/>
          </a:bodyPr>
          <a:lstStyle/>
          <a:p>
            <a:r>
              <a:rPr lang="en-US" dirty="0">
                <a:latin typeface="Cambria" charset="0"/>
                <a:ea typeface="ＭＳ 明朝" charset="-128"/>
                <a:cs typeface="Calibri Light" charset="0"/>
              </a:rPr>
              <a:t>The evolution of the </a:t>
            </a:r>
            <a:r>
              <a:rPr lang="en-US" dirty="0" err="1">
                <a:latin typeface="Cambria" charset="0"/>
                <a:ea typeface="ＭＳ 明朝" charset="-128"/>
                <a:cs typeface="Calibri Light" charset="0"/>
              </a:rPr>
              <a:t>R</a:t>
            </a:r>
            <a:r>
              <a:rPr lang="en-US" baseline="-25000" dirty="0" err="1">
                <a:latin typeface="Cambria" charset="0"/>
                <a:ea typeface="ＭＳ 明朝" charset="-128"/>
                <a:cs typeface="Calibri Light" charset="0"/>
              </a:rPr>
              <a:t>max</a:t>
            </a:r>
            <a:r>
              <a:rPr lang="en-US" dirty="0">
                <a:latin typeface="Cambria" charset="0"/>
                <a:ea typeface="ＭＳ 明朝" charset="-128"/>
                <a:cs typeface="Calibri Light" charset="0"/>
              </a:rPr>
              <a:t> from the HPL benchmark for supercomputing systems in the Top 500 list since the beginning of the list in 1993.  Blue (top line) indicates the cumulative performance of all the computers in the list. Red (middle line) shows the performance of the #1 computer in the list.  Orange (bottom line) shows the performance of the #500 computer in the list.</a:t>
            </a:r>
            <a:r>
              <a:rPr lang="en-US" dirty="0"/>
              <a:t> </a:t>
            </a:r>
          </a:p>
        </p:txBody>
      </p:sp>
    </p:spTree>
    <p:extLst>
      <p:ext uri="{BB962C8B-B14F-4D97-AF65-F5344CB8AC3E}">
        <p14:creationId xmlns:p14="http://schemas.microsoft.com/office/powerpoint/2010/main" val="10529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01838" y="377826"/>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Definitions: Supercomputer</a:t>
            </a:r>
            <a:endParaRPr lang="en-US" kern="0" dirty="0"/>
          </a:p>
        </p:txBody>
      </p:sp>
      <p:sp>
        <p:nvSpPr>
          <p:cNvPr id="9218" name="Text Box 4"/>
          <p:cNvSpPr txBox="1">
            <a:spLocks noChangeArrowheads="1"/>
          </p:cNvSpPr>
          <p:nvPr/>
        </p:nvSpPr>
        <p:spPr bwMode="auto">
          <a:xfrm>
            <a:off x="2001838" y="1109664"/>
            <a:ext cx="82296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50000"/>
              </a:spcBef>
              <a:buFontTx/>
              <a:buNone/>
            </a:pPr>
            <a:r>
              <a:rPr lang="en-US" altLang="en-US" sz="2400" b="1"/>
              <a:t>Supercomputer:</a:t>
            </a:r>
            <a:r>
              <a:rPr lang="en-US" altLang="en-US" sz="2400"/>
              <a:t> </a:t>
            </a:r>
            <a:r>
              <a:rPr lang="en-US" altLang="en-US"/>
              <a:t>A computing system exhibiting high-end performance capabilities and resource capacities within practical constraints of technology, cost, power, and reliability. </a:t>
            </a:r>
          </a:p>
          <a:p>
            <a:pPr algn="r">
              <a:spcBef>
                <a:spcPct val="50000"/>
              </a:spcBef>
              <a:buFontTx/>
              <a:buNone/>
            </a:pPr>
            <a:r>
              <a:rPr lang="en-US" altLang="en-US" sz="1400"/>
              <a:t>– Thomas Sterling, 2007</a:t>
            </a:r>
            <a:endParaRPr lang="en-US" altLang="en-US" sz="2400"/>
          </a:p>
        </p:txBody>
      </p:sp>
      <p:sp>
        <p:nvSpPr>
          <p:cNvPr id="9219" name="Text Box 5"/>
          <p:cNvSpPr txBox="1">
            <a:spLocks noChangeArrowheads="1"/>
          </p:cNvSpPr>
          <p:nvPr/>
        </p:nvSpPr>
        <p:spPr bwMode="auto">
          <a:xfrm>
            <a:off x="2001838" y="2633664"/>
            <a:ext cx="8229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50000"/>
              </a:spcBef>
              <a:buFontTx/>
              <a:buNone/>
            </a:pPr>
            <a:r>
              <a:rPr lang="en-US" altLang="en-US" sz="2400" b="1"/>
              <a:t>Supercomputer:</a:t>
            </a:r>
            <a:r>
              <a:rPr lang="en-US" altLang="en-US" sz="2400"/>
              <a:t> </a:t>
            </a:r>
            <a:r>
              <a:rPr lang="en-US" altLang="en-US"/>
              <a:t>A large very fast mainframe used especially for scientific computations. </a:t>
            </a:r>
          </a:p>
          <a:p>
            <a:pPr algn="r">
              <a:spcBef>
                <a:spcPct val="50000"/>
              </a:spcBef>
              <a:buFontTx/>
              <a:buNone/>
            </a:pPr>
            <a:r>
              <a:rPr lang="en-US" altLang="en-US" sz="1400"/>
              <a:t>– Merriam-Webster Online</a:t>
            </a:r>
            <a:r>
              <a:rPr lang="en-US" altLang="en-US" sz="2400"/>
              <a:t> </a:t>
            </a:r>
          </a:p>
        </p:txBody>
      </p:sp>
      <p:sp>
        <p:nvSpPr>
          <p:cNvPr id="9220" name="Text Box 6"/>
          <p:cNvSpPr txBox="1">
            <a:spLocks noChangeArrowheads="1"/>
          </p:cNvSpPr>
          <p:nvPr/>
        </p:nvSpPr>
        <p:spPr bwMode="auto">
          <a:xfrm>
            <a:off x="2001838" y="3929064"/>
            <a:ext cx="8229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50000"/>
              </a:spcBef>
              <a:buFontTx/>
              <a:buNone/>
            </a:pPr>
            <a:r>
              <a:rPr lang="en-US" altLang="en-US" sz="2400" b="1"/>
              <a:t>Supercomputer:</a:t>
            </a:r>
            <a:r>
              <a:rPr lang="en-US" altLang="en-US" sz="2400"/>
              <a:t> </a:t>
            </a:r>
            <a:r>
              <a:rPr lang="en-US" altLang="en-US"/>
              <a:t>Any of a class of extremely powerful computers. The term is commonly applied to the fastest high-performance systems available at any given time. Such computers are used primarily for scientific and engineering work requiring exceedingly high-speed computations. </a:t>
            </a:r>
          </a:p>
          <a:p>
            <a:pPr algn="r">
              <a:spcBef>
                <a:spcPct val="50000"/>
              </a:spcBef>
              <a:buFontTx/>
              <a:buNone/>
            </a:pPr>
            <a:r>
              <a:rPr lang="en-US" altLang="en-US" sz="2400"/>
              <a:t>– </a:t>
            </a:r>
            <a:r>
              <a:rPr lang="en-US" altLang="en-US" sz="1400"/>
              <a:t>Encyclopedia Britannica Online</a:t>
            </a:r>
            <a:endParaRPr lang="en-US" altLang="en-US" sz="2400"/>
          </a:p>
        </p:txBody>
      </p:sp>
    </p:spTree>
    <p:extLst>
      <p:ext uri="{BB962C8B-B14F-4D97-AF65-F5344CB8AC3E}">
        <p14:creationId xmlns:p14="http://schemas.microsoft.com/office/powerpoint/2010/main" val="56942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CD79-A8ED-4222-858C-34A0B4DE9A23}"/>
              </a:ext>
            </a:extLst>
          </p:cNvPr>
          <p:cNvSpPr>
            <a:spLocks noGrp="1"/>
          </p:cNvSpPr>
          <p:nvPr>
            <p:ph type="title"/>
          </p:nvPr>
        </p:nvSpPr>
        <p:spPr/>
        <p:txBody>
          <a:bodyPr/>
          <a:lstStyle/>
          <a:p>
            <a:r>
              <a:rPr lang="en-CA" dirty="0"/>
              <a:t>Textbook:  Yes</a:t>
            </a:r>
          </a:p>
        </p:txBody>
      </p:sp>
      <p:sp>
        <p:nvSpPr>
          <p:cNvPr id="3" name="Content Placeholder 2">
            <a:extLst>
              <a:ext uri="{FF2B5EF4-FFF2-40B4-BE49-F238E27FC236}">
                <a16:creationId xmlns:a16="http://schemas.microsoft.com/office/drawing/2014/main" id="{C93EB882-0B4D-4B25-99F2-BE856CD53B4A}"/>
              </a:ext>
            </a:extLst>
          </p:cNvPr>
          <p:cNvSpPr>
            <a:spLocks noGrp="1"/>
          </p:cNvSpPr>
          <p:nvPr>
            <p:ph idx="1"/>
          </p:nvPr>
        </p:nvSpPr>
        <p:spPr/>
        <p:txBody>
          <a:bodyPr/>
          <a:lstStyle/>
          <a:p>
            <a:r>
              <a:rPr lang="en-CA" dirty="0"/>
              <a:t>High Performance Computing, Modern Systems and Practices 1</a:t>
            </a:r>
            <a:r>
              <a:rPr lang="en-CA" baseline="30000" dirty="0"/>
              <a:t>st</a:t>
            </a:r>
            <a:r>
              <a:rPr lang="en-CA" dirty="0"/>
              <a:t> Edition, Authors: Thomas Sterling Matthew Anderson Maciej </a:t>
            </a:r>
            <a:r>
              <a:rPr lang="en-CA" dirty="0" err="1"/>
              <a:t>Brodowicz</a:t>
            </a:r>
            <a:endParaRPr lang="en-CA" dirty="0"/>
          </a:p>
          <a:p>
            <a:endParaRPr lang="en-CA" dirty="0"/>
          </a:p>
        </p:txBody>
      </p:sp>
      <p:pic>
        <p:nvPicPr>
          <p:cNvPr id="4" name="Picture 3">
            <a:extLst>
              <a:ext uri="{FF2B5EF4-FFF2-40B4-BE49-F238E27FC236}">
                <a16:creationId xmlns:a16="http://schemas.microsoft.com/office/drawing/2014/main" id="{F7C16AA0-F6FD-4337-B655-8CDD20F02D7E}"/>
              </a:ext>
            </a:extLst>
          </p:cNvPr>
          <p:cNvPicPr>
            <a:picLocks noChangeAspect="1"/>
          </p:cNvPicPr>
          <p:nvPr/>
        </p:nvPicPr>
        <p:blipFill>
          <a:blip r:embed="rId3"/>
          <a:stretch>
            <a:fillRect/>
          </a:stretch>
        </p:blipFill>
        <p:spPr>
          <a:xfrm>
            <a:off x="4095661" y="2806103"/>
            <a:ext cx="3392581" cy="4098679"/>
          </a:xfrm>
          <a:prstGeom prst="rect">
            <a:avLst/>
          </a:prstGeom>
        </p:spPr>
      </p:pic>
    </p:spTree>
    <p:extLst>
      <p:ext uri="{BB962C8B-B14F-4D97-AF65-F5344CB8AC3E}">
        <p14:creationId xmlns:p14="http://schemas.microsoft.com/office/powerpoint/2010/main" val="966702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1838" y="3508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HPC Modalities</a:t>
            </a:r>
            <a:endParaRPr lang="en-US" kern="0" dirty="0"/>
          </a:p>
        </p:txBody>
      </p:sp>
      <p:sp>
        <p:nvSpPr>
          <p:cNvPr id="10242" name="Content Placeholder 2"/>
          <p:cNvSpPr txBox="1">
            <a:spLocks/>
          </p:cNvSpPr>
          <p:nvPr/>
        </p:nvSpPr>
        <p:spPr bwMode="auto">
          <a:xfrm>
            <a:off x="2001838" y="981076"/>
            <a:ext cx="494030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pPr>
            <a:r>
              <a:rPr lang="en-US" altLang="en-US"/>
              <a:t>Capacity Computing</a:t>
            </a:r>
          </a:p>
          <a:p>
            <a:pPr lvl="1">
              <a:lnSpc>
                <a:spcPct val="80000"/>
              </a:lnSpc>
            </a:pPr>
            <a:r>
              <a:rPr lang="en-US" altLang="en-US" sz="1600"/>
              <a:t>Also referred to as </a:t>
            </a:r>
            <a:r>
              <a:rPr lang="ja-JP" altLang="en-US" sz="1600"/>
              <a:t>“</a:t>
            </a:r>
            <a:r>
              <a:rPr lang="en-US" altLang="ja-JP" sz="1600"/>
              <a:t>throughput computing</a:t>
            </a:r>
            <a:r>
              <a:rPr lang="ja-JP" altLang="en-US" sz="1600"/>
              <a:t>”</a:t>
            </a:r>
            <a:endParaRPr lang="en-US" altLang="ja-JP" sz="1600"/>
          </a:p>
          <a:p>
            <a:pPr lvl="1">
              <a:lnSpc>
                <a:spcPct val="80000"/>
              </a:lnSpc>
            </a:pPr>
            <a:r>
              <a:rPr lang="en-US" altLang="en-US" sz="1600"/>
              <a:t>Job stream parallelism: a form of weak scaling</a:t>
            </a:r>
          </a:p>
          <a:p>
            <a:pPr lvl="1">
              <a:lnSpc>
                <a:spcPct val="80000"/>
              </a:lnSpc>
            </a:pPr>
            <a:r>
              <a:rPr lang="en-US" altLang="en-US" sz="1600"/>
              <a:t>No interrelationship between independent tasks</a:t>
            </a:r>
          </a:p>
          <a:p>
            <a:pPr lvl="2">
              <a:lnSpc>
                <a:spcPct val="80000"/>
              </a:lnSpc>
            </a:pPr>
            <a:r>
              <a:rPr lang="en-US" altLang="en-US"/>
              <a:t>No inter-synchronization, No data exchange</a:t>
            </a:r>
          </a:p>
          <a:p>
            <a:pPr lvl="1">
              <a:lnSpc>
                <a:spcPct val="80000"/>
              </a:lnSpc>
            </a:pPr>
            <a:r>
              <a:rPr lang="en-US" altLang="en-US" sz="1600"/>
              <a:t>Performance measured by total floats across jobs normalized to time</a:t>
            </a:r>
          </a:p>
          <a:p>
            <a:pPr>
              <a:lnSpc>
                <a:spcPct val="80000"/>
              </a:lnSpc>
            </a:pPr>
            <a:r>
              <a:rPr lang="en-US" altLang="en-US"/>
              <a:t>Capability Computing</a:t>
            </a:r>
          </a:p>
          <a:p>
            <a:pPr lvl="1">
              <a:lnSpc>
                <a:spcPct val="80000"/>
              </a:lnSpc>
            </a:pPr>
            <a:r>
              <a:rPr lang="en-US" altLang="en-US" sz="1600"/>
              <a:t>Single job, fixed-size data set: strong scaling</a:t>
            </a:r>
          </a:p>
          <a:p>
            <a:pPr lvl="1">
              <a:lnSpc>
                <a:spcPct val="80000"/>
              </a:lnSpc>
            </a:pPr>
            <a:r>
              <a:rPr lang="en-US" altLang="en-US" sz="1600"/>
              <a:t>Tightly coupled, strong interrelationship among parallel actions</a:t>
            </a:r>
          </a:p>
          <a:p>
            <a:pPr lvl="1">
              <a:lnSpc>
                <a:spcPct val="80000"/>
              </a:lnSpc>
            </a:pPr>
            <a:r>
              <a:rPr lang="en-US" altLang="en-US" sz="1600"/>
              <a:t>Performance achieved through reduction of time to solution</a:t>
            </a:r>
          </a:p>
          <a:p>
            <a:pPr>
              <a:lnSpc>
                <a:spcPct val="80000"/>
              </a:lnSpc>
            </a:pPr>
            <a:r>
              <a:rPr lang="ja-JP" altLang="en-US"/>
              <a:t>“</a:t>
            </a:r>
            <a:r>
              <a:rPr lang="en-US" altLang="ja-JP"/>
              <a:t>Cooperative Computing</a:t>
            </a:r>
            <a:r>
              <a:rPr lang="ja-JP" altLang="en-US"/>
              <a:t>”</a:t>
            </a:r>
            <a:endParaRPr lang="en-US" altLang="ja-JP"/>
          </a:p>
          <a:p>
            <a:pPr lvl="1">
              <a:lnSpc>
                <a:spcPct val="80000"/>
              </a:lnSpc>
            </a:pPr>
            <a:r>
              <a:rPr lang="en-US" altLang="en-US" sz="1600"/>
              <a:t>Single job, weak scaling: problem data set expands to fill scaled up systems</a:t>
            </a:r>
          </a:p>
          <a:p>
            <a:pPr lvl="1">
              <a:lnSpc>
                <a:spcPct val="80000"/>
              </a:lnSpc>
            </a:pPr>
            <a:r>
              <a:rPr lang="en-US" altLang="en-US" sz="1600"/>
              <a:t>Coordinated via shared synchronization</a:t>
            </a:r>
          </a:p>
          <a:p>
            <a:pPr lvl="1">
              <a:lnSpc>
                <a:spcPct val="80000"/>
              </a:lnSpc>
            </a:pPr>
            <a:r>
              <a:rPr lang="en-US" altLang="en-US" sz="1600"/>
              <a:t>Cooperative through exchange of intermediate result values</a:t>
            </a:r>
          </a:p>
        </p:txBody>
      </p:sp>
      <p:pic>
        <p:nvPicPr>
          <p:cNvPr id="10243"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389814" y="631825"/>
            <a:ext cx="3278187" cy="2247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244"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4" y="3314700"/>
            <a:ext cx="3278187" cy="2235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3E2B2-3069-EDF2-60B9-1EFB3C3F8AD1}"/>
              </a:ext>
            </a:extLst>
          </p:cNvPr>
          <p:cNvSpPr txBox="1"/>
          <p:nvPr/>
        </p:nvSpPr>
        <p:spPr>
          <a:xfrm>
            <a:off x="-109184" y="2991555"/>
            <a:ext cx="2111022" cy="923330"/>
          </a:xfrm>
          <a:prstGeom prst="rect">
            <a:avLst/>
          </a:prstGeom>
          <a:noFill/>
        </p:spPr>
        <p:txBody>
          <a:bodyPr wrap="square" rtlCol="0">
            <a:spAutoFit/>
          </a:bodyPr>
          <a:lstStyle/>
          <a:p>
            <a:r>
              <a:rPr lang="en-CA" dirty="0"/>
              <a:t>Capability – floats. </a:t>
            </a:r>
            <a:r>
              <a:rPr lang="en-CA" dirty="0" err="1"/>
              <a:t>Numericals</a:t>
            </a:r>
            <a:r>
              <a:rPr lang="en-CA" dirty="0"/>
              <a:t> – </a:t>
            </a:r>
            <a:r>
              <a:rPr lang="en-CA" dirty="0" err="1"/>
              <a:t>cpu</a:t>
            </a:r>
            <a:r>
              <a:rPr lang="en-CA" dirty="0"/>
              <a:t> (l4) slides</a:t>
            </a:r>
          </a:p>
        </p:txBody>
      </p:sp>
    </p:spTree>
    <p:extLst>
      <p:ext uri="{BB962C8B-B14F-4D97-AF65-F5344CB8AC3E}">
        <p14:creationId xmlns:p14="http://schemas.microsoft.com/office/powerpoint/2010/main" val="1186491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txBox="1">
            <a:spLocks/>
          </p:cNvSpPr>
          <p:nvPr/>
        </p:nvSpPr>
        <p:spPr bwMode="auto">
          <a:xfrm>
            <a:off x="1981200" y="274638"/>
            <a:ext cx="822960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4000" b="1" dirty="0">
                <a:solidFill>
                  <a:srgbClr val="B30838"/>
                </a:solidFill>
              </a:rPr>
              <a:t>HPC Examples</a:t>
            </a:r>
          </a:p>
        </p:txBody>
      </p:sp>
      <p:pic>
        <p:nvPicPr>
          <p:cNvPr id="11266" name="Picture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671639" y="1227139"/>
            <a:ext cx="3951287"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76925" y="1444625"/>
            <a:ext cx="4675188"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4"/>
          <p:cNvSpPr txBox="1">
            <a:spLocks noChangeArrowheads="1"/>
          </p:cNvSpPr>
          <p:nvPr/>
        </p:nvSpPr>
        <p:spPr bwMode="auto">
          <a:xfrm>
            <a:off x="1870075" y="3409950"/>
            <a:ext cx="35448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800"/>
              <a:t>Tianhe-2</a:t>
            </a:r>
          </a:p>
          <a:p>
            <a:pPr>
              <a:spcBef>
                <a:spcPct val="0"/>
              </a:spcBef>
              <a:buFontTx/>
              <a:buNone/>
            </a:pPr>
            <a:r>
              <a:rPr lang="en-US" altLang="en-US" sz="1800"/>
              <a:t>55 Petaflops peak performance</a:t>
            </a:r>
          </a:p>
          <a:p>
            <a:pPr>
              <a:spcBef>
                <a:spcPct val="0"/>
              </a:spcBef>
              <a:buFontTx/>
              <a:buNone/>
            </a:pPr>
            <a:r>
              <a:rPr lang="en-US" altLang="en-US" sz="1800"/>
              <a:t>33.9 Petaflops Linpack Rmax</a:t>
            </a:r>
          </a:p>
          <a:p>
            <a:pPr>
              <a:spcBef>
                <a:spcPct val="0"/>
              </a:spcBef>
              <a:buFontTx/>
              <a:buNone/>
            </a:pPr>
            <a:r>
              <a:rPr lang="en-US" altLang="en-US" sz="1800"/>
              <a:t>1,375 Terabytes memory</a:t>
            </a:r>
          </a:p>
          <a:p>
            <a:pPr>
              <a:spcBef>
                <a:spcPct val="0"/>
              </a:spcBef>
              <a:buFontTx/>
              <a:buNone/>
            </a:pPr>
            <a:r>
              <a:rPr lang="en-US" altLang="en-US" sz="1800"/>
              <a:t>Intel Xeon Phi Accelerator</a:t>
            </a:r>
          </a:p>
          <a:p>
            <a:pPr>
              <a:spcBef>
                <a:spcPct val="0"/>
              </a:spcBef>
              <a:buFontTx/>
              <a:buNone/>
            </a:pPr>
            <a:r>
              <a:rPr lang="en-US" altLang="en-US" sz="1800"/>
              <a:t>24 Mwatts power</a:t>
            </a:r>
          </a:p>
          <a:p>
            <a:pPr>
              <a:spcBef>
                <a:spcPct val="0"/>
              </a:spcBef>
              <a:buFontTx/>
              <a:buNone/>
            </a:pPr>
            <a:r>
              <a:rPr lang="en-US" altLang="en-US" sz="1800"/>
              <a:t>NUDT deployed</a:t>
            </a:r>
          </a:p>
          <a:p>
            <a:pPr>
              <a:spcBef>
                <a:spcPct val="0"/>
              </a:spcBef>
              <a:buFontTx/>
              <a:buNone/>
            </a:pPr>
            <a:r>
              <a:rPr lang="en-US" altLang="en-US" sz="1800"/>
              <a:t>Inspur manufacturer</a:t>
            </a:r>
          </a:p>
          <a:p>
            <a:pPr>
              <a:spcBef>
                <a:spcPct val="0"/>
              </a:spcBef>
              <a:buFontTx/>
              <a:buNone/>
            </a:pPr>
            <a:endParaRPr lang="en-US" altLang="en-US" sz="1800"/>
          </a:p>
        </p:txBody>
      </p:sp>
      <p:sp>
        <p:nvSpPr>
          <p:cNvPr id="11269" name="TextBox 5"/>
          <p:cNvSpPr txBox="1">
            <a:spLocks noChangeArrowheads="1"/>
          </p:cNvSpPr>
          <p:nvPr/>
        </p:nvSpPr>
        <p:spPr bwMode="auto">
          <a:xfrm>
            <a:off x="6072188" y="3422651"/>
            <a:ext cx="41386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800"/>
              <a:t>Titan</a:t>
            </a:r>
          </a:p>
          <a:p>
            <a:pPr>
              <a:spcBef>
                <a:spcPct val="0"/>
              </a:spcBef>
              <a:buFontTx/>
              <a:buNone/>
            </a:pPr>
            <a:r>
              <a:rPr lang="en-US" altLang="en-US" sz="1800"/>
              <a:t>27 Petaflops peak performance</a:t>
            </a:r>
          </a:p>
          <a:p>
            <a:pPr>
              <a:spcBef>
                <a:spcPct val="0"/>
              </a:spcBef>
              <a:buFontTx/>
              <a:buNone/>
            </a:pPr>
            <a:r>
              <a:rPr lang="en-US" altLang="en-US" sz="1800"/>
              <a:t>17.5 Petaflops Linpack Rmax</a:t>
            </a:r>
          </a:p>
          <a:p>
            <a:pPr>
              <a:spcBef>
                <a:spcPct val="0"/>
              </a:spcBef>
              <a:buFontTx/>
              <a:buNone/>
            </a:pPr>
            <a:r>
              <a:rPr lang="en-US" altLang="en-US" sz="1800"/>
              <a:t>693 Terabytes memory</a:t>
            </a:r>
          </a:p>
          <a:p>
            <a:pPr>
              <a:spcBef>
                <a:spcPct val="0"/>
              </a:spcBef>
              <a:buFontTx/>
              <a:buNone/>
            </a:pPr>
            <a:r>
              <a:rPr lang="en-US" altLang="en-US" sz="1800"/>
              <a:t>NVIDIA Tesla Accelerator GPU</a:t>
            </a:r>
          </a:p>
          <a:p>
            <a:pPr>
              <a:spcBef>
                <a:spcPct val="0"/>
              </a:spcBef>
              <a:buFontTx/>
              <a:buNone/>
            </a:pPr>
            <a:r>
              <a:rPr lang="en-US" altLang="en-US" sz="1800"/>
              <a:t>8.2 MWatts power</a:t>
            </a:r>
          </a:p>
          <a:p>
            <a:pPr>
              <a:spcBef>
                <a:spcPct val="0"/>
              </a:spcBef>
              <a:buFontTx/>
              <a:buNone/>
            </a:pPr>
            <a:r>
              <a:rPr lang="en-US" altLang="en-US" sz="1800"/>
              <a:t>ORNL deployed</a:t>
            </a:r>
          </a:p>
          <a:p>
            <a:pPr>
              <a:spcBef>
                <a:spcPct val="0"/>
              </a:spcBef>
              <a:buFontTx/>
              <a:buNone/>
            </a:pPr>
            <a:r>
              <a:rPr lang="en-US" altLang="en-US" sz="1800"/>
              <a:t>Cray manufacturer</a:t>
            </a:r>
          </a:p>
        </p:txBody>
      </p:sp>
    </p:spTree>
    <p:extLst>
      <p:ext uri="{BB962C8B-B14F-4D97-AF65-F5344CB8AC3E}">
        <p14:creationId xmlns:p14="http://schemas.microsoft.com/office/powerpoint/2010/main" val="198223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81200" y="-14288"/>
            <a:ext cx="8229600" cy="1143001"/>
          </a:xfrm>
        </p:spPr>
        <p:txBody>
          <a:bodyPr>
            <a:normAutofit/>
          </a:bodyPr>
          <a:lstStyle/>
          <a:p>
            <a:r>
              <a:rPr lang="en-US" altLang="en-US" sz="3600">
                <a:ea typeface="MS PGothic" charset="-128"/>
              </a:rPr>
              <a:t>Conventional Heterogeneous Multicore System Architecture</a:t>
            </a:r>
          </a:p>
        </p:txBody>
      </p:sp>
      <p:sp>
        <p:nvSpPr>
          <p:cNvPr id="3" name="Rectangle 2"/>
          <p:cNvSpPr>
            <a:spLocks noChangeArrowheads="1"/>
          </p:cNvSpPr>
          <p:nvPr/>
        </p:nvSpPr>
        <p:spPr bwMode="auto">
          <a:xfrm>
            <a:off x="1766888" y="1558925"/>
            <a:ext cx="8623300" cy="611188"/>
          </a:xfrm>
          <a:prstGeom prst="rect">
            <a:avLst/>
          </a:prstGeom>
          <a:noFill/>
          <a:ln w="12700">
            <a:solidFill>
              <a:srgbClr val="000000"/>
            </a:solidFill>
            <a:prstDash val="dashDot"/>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12291" name="TextBox 3"/>
          <p:cNvSpPr txBox="1">
            <a:spLocks noChangeArrowheads="1"/>
          </p:cNvSpPr>
          <p:nvPr/>
        </p:nvSpPr>
        <p:spPr bwMode="auto">
          <a:xfrm>
            <a:off x="2482851" y="1651001"/>
            <a:ext cx="707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t>Global Interconnection Network</a:t>
            </a:r>
          </a:p>
        </p:txBody>
      </p:sp>
      <p:sp>
        <p:nvSpPr>
          <p:cNvPr id="5" name="Rectangle 4"/>
          <p:cNvSpPr>
            <a:spLocks noChangeArrowheads="1"/>
          </p:cNvSpPr>
          <p:nvPr/>
        </p:nvSpPr>
        <p:spPr bwMode="auto">
          <a:xfrm>
            <a:off x="9317039" y="4375150"/>
            <a:ext cx="993775" cy="623888"/>
          </a:xfrm>
          <a:prstGeom prst="rect">
            <a:avLst/>
          </a:prstGeom>
          <a:noFill/>
          <a:ln w="38100">
            <a:solidFill>
              <a:schemeClr val="tx1"/>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6" name="Rectangle 5"/>
          <p:cNvSpPr>
            <a:spLocks noChangeArrowheads="1"/>
          </p:cNvSpPr>
          <p:nvPr/>
        </p:nvSpPr>
        <p:spPr bwMode="auto">
          <a:xfrm>
            <a:off x="7680325" y="4375150"/>
            <a:ext cx="992188" cy="623888"/>
          </a:xfrm>
          <a:prstGeom prst="rect">
            <a:avLst/>
          </a:prstGeom>
          <a:noFill/>
          <a:ln w="38100">
            <a:solidFill>
              <a:schemeClr val="tx1"/>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7" name="Rectangle 6"/>
          <p:cNvSpPr>
            <a:spLocks noChangeArrowheads="1"/>
          </p:cNvSpPr>
          <p:nvPr/>
        </p:nvSpPr>
        <p:spPr bwMode="auto">
          <a:xfrm>
            <a:off x="6467476" y="4375150"/>
            <a:ext cx="993775" cy="623888"/>
          </a:xfrm>
          <a:prstGeom prst="rect">
            <a:avLst/>
          </a:prstGeom>
          <a:noFill/>
          <a:ln w="38100">
            <a:solidFill>
              <a:schemeClr val="tx1"/>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9" name="Rectangle 8"/>
          <p:cNvSpPr>
            <a:spLocks noChangeArrowheads="1"/>
          </p:cNvSpPr>
          <p:nvPr/>
        </p:nvSpPr>
        <p:spPr bwMode="auto">
          <a:xfrm>
            <a:off x="1778001" y="2678114"/>
            <a:ext cx="4456113" cy="2586037"/>
          </a:xfrm>
          <a:prstGeom prst="rect">
            <a:avLst/>
          </a:prstGeom>
          <a:solidFill>
            <a:srgbClr val="FFFFFF"/>
          </a:solidFill>
          <a:ln w="57150">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12296" name="TextBox 9"/>
          <p:cNvSpPr txBox="1">
            <a:spLocks noChangeArrowheads="1"/>
          </p:cNvSpPr>
          <p:nvPr/>
        </p:nvSpPr>
        <p:spPr bwMode="auto">
          <a:xfrm>
            <a:off x="3544888" y="5264151"/>
            <a:ext cx="946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2400"/>
              <a:t>Node 1</a:t>
            </a:r>
          </a:p>
        </p:txBody>
      </p:sp>
      <p:sp>
        <p:nvSpPr>
          <p:cNvPr id="12297" name="TextBox 11"/>
          <p:cNvSpPr txBox="1">
            <a:spLocks noChangeArrowheads="1"/>
          </p:cNvSpPr>
          <p:nvPr/>
        </p:nvSpPr>
        <p:spPr bwMode="auto">
          <a:xfrm>
            <a:off x="6513514" y="5080001"/>
            <a:ext cx="9477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2400"/>
              <a:t>Node 2</a:t>
            </a:r>
          </a:p>
        </p:txBody>
      </p:sp>
      <p:sp>
        <p:nvSpPr>
          <p:cNvPr id="12298" name="TextBox 12"/>
          <p:cNvSpPr txBox="1">
            <a:spLocks noChangeArrowheads="1"/>
          </p:cNvSpPr>
          <p:nvPr/>
        </p:nvSpPr>
        <p:spPr bwMode="auto">
          <a:xfrm>
            <a:off x="7726363" y="5080001"/>
            <a:ext cx="946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2400"/>
              <a:t>Node 3</a:t>
            </a:r>
          </a:p>
        </p:txBody>
      </p:sp>
      <p:sp>
        <p:nvSpPr>
          <p:cNvPr id="12299" name="TextBox 13"/>
          <p:cNvSpPr txBox="1">
            <a:spLocks noChangeArrowheads="1"/>
          </p:cNvSpPr>
          <p:nvPr/>
        </p:nvSpPr>
        <p:spPr bwMode="auto">
          <a:xfrm>
            <a:off x="9317038" y="5081589"/>
            <a:ext cx="1073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2400"/>
              <a:t>Node N</a:t>
            </a:r>
          </a:p>
        </p:txBody>
      </p:sp>
      <p:sp>
        <p:nvSpPr>
          <p:cNvPr id="12300" name="TextBox 14"/>
          <p:cNvSpPr txBox="1">
            <a:spLocks noChangeArrowheads="1"/>
          </p:cNvSpPr>
          <p:nvPr/>
        </p:nvSpPr>
        <p:spPr bwMode="auto">
          <a:xfrm>
            <a:off x="8672514" y="4078288"/>
            <a:ext cx="64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4800"/>
              <a:t>…</a:t>
            </a:r>
          </a:p>
        </p:txBody>
      </p:sp>
      <p:sp>
        <p:nvSpPr>
          <p:cNvPr id="16" name="Rectangle 15"/>
          <p:cNvSpPr>
            <a:spLocks noChangeArrowheads="1"/>
          </p:cNvSpPr>
          <p:nvPr/>
        </p:nvSpPr>
        <p:spPr bwMode="auto">
          <a:xfrm>
            <a:off x="1981200" y="3094038"/>
            <a:ext cx="1563688" cy="1905000"/>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17" name="Rectangle 16"/>
          <p:cNvSpPr>
            <a:spLocks noChangeArrowheads="1"/>
          </p:cNvSpPr>
          <p:nvPr/>
        </p:nvSpPr>
        <p:spPr bwMode="auto">
          <a:xfrm>
            <a:off x="2112964" y="4283076"/>
            <a:ext cx="1316037" cy="625475"/>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12303" name="TextBox 17"/>
          <p:cNvSpPr txBox="1">
            <a:spLocks noChangeArrowheads="1"/>
          </p:cNvSpPr>
          <p:nvPr/>
        </p:nvSpPr>
        <p:spPr bwMode="auto">
          <a:xfrm>
            <a:off x="2251075" y="4375151"/>
            <a:ext cx="1062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t>Scratchpad memory</a:t>
            </a:r>
          </a:p>
        </p:txBody>
      </p:sp>
      <p:sp>
        <p:nvSpPr>
          <p:cNvPr id="19" name="Rectangle 18"/>
          <p:cNvSpPr>
            <a:spLocks noChangeArrowheads="1"/>
          </p:cNvSpPr>
          <p:nvPr/>
        </p:nvSpPr>
        <p:spPr bwMode="auto">
          <a:xfrm>
            <a:off x="2112964" y="3519488"/>
            <a:ext cx="1316037" cy="558800"/>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12305" name="TextBox 19"/>
          <p:cNvSpPr txBox="1">
            <a:spLocks noChangeArrowheads="1"/>
          </p:cNvSpPr>
          <p:nvPr/>
        </p:nvSpPr>
        <p:spPr bwMode="auto">
          <a:xfrm>
            <a:off x="2251075" y="3636964"/>
            <a:ext cx="1062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t>Core Array</a:t>
            </a:r>
          </a:p>
        </p:txBody>
      </p:sp>
      <p:sp>
        <p:nvSpPr>
          <p:cNvPr id="12306" name="TextBox 20"/>
          <p:cNvSpPr txBox="1">
            <a:spLocks noChangeArrowheads="1"/>
          </p:cNvSpPr>
          <p:nvPr/>
        </p:nvSpPr>
        <p:spPr bwMode="auto">
          <a:xfrm>
            <a:off x="1981200" y="3094039"/>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400"/>
              <a:t>Accelerator</a:t>
            </a:r>
          </a:p>
        </p:txBody>
      </p:sp>
      <p:grpSp>
        <p:nvGrpSpPr>
          <p:cNvPr id="12307" name="Group 31"/>
          <p:cNvGrpSpPr>
            <a:grpSpLocks/>
          </p:cNvGrpSpPr>
          <p:nvPr/>
        </p:nvGrpSpPr>
        <p:grpSpPr bwMode="auto">
          <a:xfrm>
            <a:off x="3930650" y="3436938"/>
            <a:ext cx="450850" cy="506412"/>
            <a:chOff x="5368636" y="3013364"/>
            <a:chExt cx="450273" cy="506707"/>
          </a:xfrm>
        </p:grpSpPr>
        <p:sp>
          <p:nvSpPr>
            <p:cNvPr id="31" name="Rectangle 30"/>
            <p:cNvSpPr>
              <a:spLocks noChangeArrowheads="1"/>
            </p:cNvSpPr>
            <p:nvPr/>
          </p:nvSpPr>
          <p:spPr bwMode="auto">
            <a:xfrm>
              <a:off x="5368636" y="3013364"/>
              <a:ext cx="450273" cy="506707"/>
            </a:xfrm>
            <a:prstGeom prst="rect">
              <a:avLst/>
            </a:prstGeom>
            <a:solidFill>
              <a:srgbClr val="FFFFFF"/>
            </a:solidFill>
            <a:ln w="9525">
              <a:solidFill>
                <a:srgbClr val="8E083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nvGrpSpPr>
            <p:cNvPr id="12358" name="Group 28"/>
            <p:cNvGrpSpPr>
              <a:grpSpLocks/>
            </p:cNvGrpSpPr>
            <p:nvPr/>
          </p:nvGrpSpPr>
          <p:grpSpPr bwMode="auto">
            <a:xfrm>
              <a:off x="5458691" y="3094182"/>
              <a:ext cx="267854" cy="307777"/>
              <a:chOff x="5458691" y="3094182"/>
              <a:chExt cx="267854" cy="307777"/>
            </a:xfrm>
          </p:grpSpPr>
          <p:grpSp>
            <p:nvGrpSpPr>
              <p:cNvPr id="12359" name="Group 24"/>
              <p:cNvGrpSpPr>
                <a:grpSpLocks/>
              </p:cNvGrpSpPr>
              <p:nvPr/>
            </p:nvGrpSpPr>
            <p:grpSpPr bwMode="auto">
              <a:xfrm>
                <a:off x="5458691" y="3094182"/>
                <a:ext cx="267854" cy="127000"/>
                <a:chOff x="5449455" y="3094182"/>
                <a:chExt cx="267854" cy="127000"/>
              </a:xfrm>
            </p:grpSpPr>
            <p:sp>
              <p:nvSpPr>
                <p:cNvPr id="22" name="Rectangle 21"/>
                <p:cNvSpPr>
                  <a:spLocks noChangeArrowheads="1"/>
                </p:cNvSpPr>
                <p:nvPr/>
              </p:nvSpPr>
              <p:spPr bwMode="auto">
                <a:xfrm>
                  <a:off x="5449773" y="3094373"/>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24" name="Rectangle 23"/>
                <p:cNvSpPr>
                  <a:spLocks noChangeArrowheads="1"/>
                </p:cNvSpPr>
                <p:nvPr/>
              </p:nvSpPr>
              <p:spPr bwMode="auto">
                <a:xfrm flipV="1">
                  <a:off x="5601978" y="3094373"/>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nvGrpSpPr>
              <p:cNvPr id="12360" name="Group 25"/>
              <p:cNvGrpSpPr>
                <a:grpSpLocks/>
              </p:cNvGrpSpPr>
              <p:nvPr/>
            </p:nvGrpSpPr>
            <p:grpSpPr bwMode="auto">
              <a:xfrm>
                <a:off x="5458691" y="3274959"/>
                <a:ext cx="267854" cy="127000"/>
                <a:chOff x="5449455" y="3094182"/>
                <a:chExt cx="267854" cy="127000"/>
              </a:xfrm>
            </p:grpSpPr>
            <p:sp>
              <p:nvSpPr>
                <p:cNvPr id="27" name="Rectangle 26"/>
                <p:cNvSpPr>
                  <a:spLocks noChangeArrowheads="1"/>
                </p:cNvSpPr>
                <p:nvPr/>
              </p:nvSpPr>
              <p:spPr bwMode="auto">
                <a:xfrm>
                  <a:off x="5449773" y="3094676"/>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28" name="Rectangle 27"/>
                <p:cNvSpPr>
                  <a:spLocks noChangeArrowheads="1"/>
                </p:cNvSpPr>
                <p:nvPr/>
              </p:nvSpPr>
              <p:spPr bwMode="auto">
                <a:xfrm flipV="1">
                  <a:off x="5601978" y="3094676"/>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grpSp>
      <p:grpSp>
        <p:nvGrpSpPr>
          <p:cNvPr id="12308" name="Group 32"/>
          <p:cNvGrpSpPr>
            <a:grpSpLocks/>
          </p:cNvGrpSpPr>
          <p:nvPr/>
        </p:nvGrpSpPr>
        <p:grpSpPr bwMode="auto">
          <a:xfrm>
            <a:off x="4508500" y="3446463"/>
            <a:ext cx="450850" cy="506412"/>
            <a:chOff x="5368636" y="3013364"/>
            <a:chExt cx="450273" cy="506707"/>
          </a:xfrm>
        </p:grpSpPr>
        <p:sp>
          <p:nvSpPr>
            <p:cNvPr id="34" name="Rectangle 33"/>
            <p:cNvSpPr>
              <a:spLocks noChangeArrowheads="1"/>
            </p:cNvSpPr>
            <p:nvPr/>
          </p:nvSpPr>
          <p:spPr bwMode="auto">
            <a:xfrm>
              <a:off x="5368636" y="3013364"/>
              <a:ext cx="450273" cy="506707"/>
            </a:xfrm>
            <a:prstGeom prst="rect">
              <a:avLst/>
            </a:prstGeom>
            <a:solidFill>
              <a:srgbClr val="FFFFFF"/>
            </a:solidFill>
            <a:ln w="9525">
              <a:solidFill>
                <a:srgbClr val="8E083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nvGrpSpPr>
            <p:cNvPr id="12350" name="Group 34"/>
            <p:cNvGrpSpPr>
              <a:grpSpLocks/>
            </p:cNvGrpSpPr>
            <p:nvPr/>
          </p:nvGrpSpPr>
          <p:grpSpPr bwMode="auto">
            <a:xfrm>
              <a:off x="5458691" y="3094182"/>
              <a:ext cx="267854" cy="307777"/>
              <a:chOff x="5458691" y="3094182"/>
              <a:chExt cx="267854" cy="307777"/>
            </a:xfrm>
          </p:grpSpPr>
          <p:grpSp>
            <p:nvGrpSpPr>
              <p:cNvPr id="12351" name="Group 35"/>
              <p:cNvGrpSpPr>
                <a:grpSpLocks/>
              </p:cNvGrpSpPr>
              <p:nvPr/>
            </p:nvGrpSpPr>
            <p:grpSpPr bwMode="auto">
              <a:xfrm>
                <a:off x="5458691" y="3094182"/>
                <a:ext cx="267854" cy="127000"/>
                <a:chOff x="5449455" y="3094182"/>
                <a:chExt cx="267854" cy="127000"/>
              </a:xfrm>
            </p:grpSpPr>
            <p:sp>
              <p:nvSpPr>
                <p:cNvPr id="40" name="Rectangle 39"/>
                <p:cNvSpPr>
                  <a:spLocks noChangeArrowheads="1"/>
                </p:cNvSpPr>
                <p:nvPr/>
              </p:nvSpPr>
              <p:spPr bwMode="auto">
                <a:xfrm>
                  <a:off x="5449773" y="3094373"/>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41" name="Rectangle 40"/>
                <p:cNvSpPr>
                  <a:spLocks noChangeArrowheads="1"/>
                </p:cNvSpPr>
                <p:nvPr/>
              </p:nvSpPr>
              <p:spPr bwMode="auto">
                <a:xfrm flipV="1">
                  <a:off x="5601978" y="3094373"/>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nvGrpSpPr>
              <p:cNvPr id="12352" name="Group 36"/>
              <p:cNvGrpSpPr>
                <a:grpSpLocks/>
              </p:cNvGrpSpPr>
              <p:nvPr/>
            </p:nvGrpSpPr>
            <p:grpSpPr bwMode="auto">
              <a:xfrm>
                <a:off x="5458691" y="3274959"/>
                <a:ext cx="267854" cy="127000"/>
                <a:chOff x="5449455" y="3094182"/>
                <a:chExt cx="267854" cy="127000"/>
              </a:xfrm>
            </p:grpSpPr>
            <p:sp>
              <p:nvSpPr>
                <p:cNvPr id="38" name="Rectangle 37"/>
                <p:cNvSpPr>
                  <a:spLocks noChangeArrowheads="1"/>
                </p:cNvSpPr>
                <p:nvPr/>
              </p:nvSpPr>
              <p:spPr bwMode="auto">
                <a:xfrm>
                  <a:off x="5449773" y="3094676"/>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39" name="Rectangle 38"/>
                <p:cNvSpPr>
                  <a:spLocks noChangeArrowheads="1"/>
                </p:cNvSpPr>
                <p:nvPr/>
              </p:nvSpPr>
              <p:spPr bwMode="auto">
                <a:xfrm flipV="1">
                  <a:off x="5601978" y="3094676"/>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grpSp>
      <p:grpSp>
        <p:nvGrpSpPr>
          <p:cNvPr id="12309" name="Group 41"/>
          <p:cNvGrpSpPr>
            <a:grpSpLocks/>
          </p:cNvGrpSpPr>
          <p:nvPr/>
        </p:nvGrpSpPr>
        <p:grpSpPr bwMode="auto">
          <a:xfrm>
            <a:off x="5060950" y="3467101"/>
            <a:ext cx="450850" cy="506413"/>
            <a:chOff x="5368636" y="3013364"/>
            <a:chExt cx="450273" cy="506707"/>
          </a:xfrm>
        </p:grpSpPr>
        <p:sp>
          <p:nvSpPr>
            <p:cNvPr id="43" name="Rectangle 42"/>
            <p:cNvSpPr>
              <a:spLocks noChangeArrowheads="1"/>
            </p:cNvSpPr>
            <p:nvPr/>
          </p:nvSpPr>
          <p:spPr bwMode="auto">
            <a:xfrm>
              <a:off x="5368636" y="3013364"/>
              <a:ext cx="450273" cy="506707"/>
            </a:xfrm>
            <a:prstGeom prst="rect">
              <a:avLst/>
            </a:prstGeom>
            <a:solidFill>
              <a:srgbClr val="FFFFFF"/>
            </a:solidFill>
            <a:ln w="9525">
              <a:solidFill>
                <a:srgbClr val="8E083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nvGrpSpPr>
            <p:cNvPr id="12342" name="Group 43"/>
            <p:cNvGrpSpPr>
              <a:grpSpLocks/>
            </p:cNvGrpSpPr>
            <p:nvPr/>
          </p:nvGrpSpPr>
          <p:grpSpPr bwMode="auto">
            <a:xfrm>
              <a:off x="5458691" y="3094182"/>
              <a:ext cx="267854" cy="307777"/>
              <a:chOff x="5458691" y="3094182"/>
              <a:chExt cx="267854" cy="307777"/>
            </a:xfrm>
          </p:grpSpPr>
          <p:grpSp>
            <p:nvGrpSpPr>
              <p:cNvPr id="12343" name="Group 44"/>
              <p:cNvGrpSpPr>
                <a:grpSpLocks/>
              </p:cNvGrpSpPr>
              <p:nvPr/>
            </p:nvGrpSpPr>
            <p:grpSpPr bwMode="auto">
              <a:xfrm>
                <a:off x="5458691" y="3094182"/>
                <a:ext cx="267854" cy="127000"/>
                <a:chOff x="5449455" y="3094182"/>
                <a:chExt cx="267854" cy="127000"/>
              </a:xfrm>
            </p:grpSpPr>
            <p:sp>
              <p:nvSpPr>
                <p:cNvPr id="49" name="Rectangle 48"/>
                <p:cNvSpPr>
                  <a:spLocks noChangeArrowheads="1"/>
                </p:cNvSpPr>
                <p:nvPr/>
              </p:nvSpPr>
              <p:spPr bwMode="auto">
                <a:xfrm>
                  <a:off x="5449773" y="3094374"/>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50" name="Rectangle 49"/>
                <p:cNvSpPr>
                  <a:spLocks noChangeArrowheads="1"/>
                </p:cNvSpPr>
                <p:nvPr/>
              </p:nvSpPr>
              <p:spPr bwMode="auto">
                <a:xfrm flipV="1">
                  <a:off x="5601978" y="3094374"/>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nvGrpSpPr>
              <p:cNvPr id="12344" name="Group 45"/>
              <p:cNvGrpSpPr>
                <a:grpSpLocks/>
              </p:cNvGrpSpPr>
              <p:nvPr/>
            </p:nvGrpSpPr>
            <p:grpSpPr bwMode="auto">
              <a:xfrm>
                <a:off x="5458691" y="3274959"/>
                <a:ext cx="267854" cy="127000"/>
                <a:chOff x="5449455" y="3094182"/>
                <a:chExt cx="267854" cy="127000"/>
              </a:xfrm>
            </p:grpSpPr>
            <p:sp>
              <p:nvSpPr>
                <p:cNvPr id="47" name="Rectangle 46"/>
                <p:cNvSpPr>
                  <a:spLocks noChangeArrowheads="1"/>
                </p:cNvSpPr>
                <p:nvPr/>
              </p:nvSpPr>
              <p:spPr bwMode="auto">
                <a:xfrm>
                  <a:off x="5449773" y="3094677"/>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48" name="Rectangle 47"/>
                <p:cNvSpPr>
                  <a:spLocks noChangeArrowheads="1"/>
                </p:cNvSpPr>
                <p:nvPr/>
              </p:nvSpPr>
              <p:spPr bwMode="auto">
                <a:xfrm flipV="1">
                  <a:off x="5601978" y="3094677"/>
                  <a:ext cx="115739"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grpSp>
      <p:grpSp>
        <p:nvGrpSpPr>
          <p:cNvPr id="12310" name="Group 50"/>
          <p:cNvGrpSpPr>
            <a:grpSpLocks/>
          </p:cNvGrpSpPr>
          <p:nvPr/>
        </p:nvGrpSpPr>
        <p:grpSpPr bwMode="auto">
          <a:xfrm>
            <a:off x="5599113" y="3444876"/>
            <a:ext cx="449262" cy="506413"/>
            <a:chOff x="5368636" y="3013364"/>
            <a:chExt cx="450273" cy="506707"/>
          </a:xfrm>
        </p:grpSpPr>
        <p:sp>
          <p:nvSpPr>
            <p:cNvPr id="52" name="Rectangle 51"/>
            <p:cNvSpPr>
              <a:spLocks noChangeArrowheads="1"/>
            </p:cNvSpPr>
            <p:nvPr/>
          </p:nvSpPr>
          <p:spPr bwMode="auto">
            <a:xfrm>
              <a:off x="5368636" y="3013364"/>
              <a:ext cx="450273" cy="506707"/>
            </a:xfrm>
            <a:prstGeom prst="rect">
              <a:avLst/>
            </a:prstGeom>
            <a:solidFill>
              <a:srgbClr val="FFFFFF"/>
            </a:solidFill>
            <a:ln w="9525">
              <a:solidFill>
                <a:srgbClr val="8E083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nvGrpSpPr>
            <p:cNvPr id="12334" name="Group 52"/>
            <p:cNvGrpSpPr>
              <a:grpSpLocks/>
            </p:cNvGrpSpPr>
            <p:nvPr/>
          </p:nvGrpSpPr>
          <p:grpSpPr bwMode="auto">
            <a:xfrm>
              <a:off x="5458691" y="3094182"/>
              <a:ext cx="267854" cy="307777"/>
              <a:chOff x="5458691" y="3094182"/>
              <a:chExt cx="267854" cy="307777"/>
            </a:xfrm>
          </p:grpSpPr>
          <p:grpSp>
            <p:nvGrpSpPr>
              <p:cNvPr id="12335" name="Group 53"/>
              <p:cNvGrpSpPr>
                <a:grpSpLocks/>
              </p:cNvGrpSpPr>
              <p:nvPr/>
            </p:nvGrpSpPr>
            <p:grpSpPr bwMode="auto">
              <a:xfrm>
                <a:off x="5458691" y="3094182"/>
                <a:ext cx="267854" cy="127000"/>
                <a:chOff x="5449455" y="3094182"/>
                <a:chExt cx="267854" cy="127000"/>
              </a:xfrm>
            </p:grpSpPr>
            <p:sp>
              <p:nvSpPr>
                <p:cNvPr id="58" name="Rectangle 57"/>
                <p:cNvSpPr>
                  <a:spLocks noChangeArrowheads="1"/>
                </p:cNvSpPr>
                <p:nvPr/>
              </p:nvSpPr>
              <p:spPr bwMode="auto">
                <a:xfrm>
                  <a:off x="5450090" y="3094374"/>
                  <a:ext cx="114557"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59" name="Rectangle 58"/>
                <p:cNvSpPr>
                  <a:spLocks noChangeArrowheads="1"/>
                </p:cNvSpPr>
                <p:nvPr/>
              </p:nvSpPr>
              <p:spPr bwMode="auto">
                <a:xfrm flipV="1">
                  <a:off x="5602833" y="3094374"/>
                  <a:ext cx="114557"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nvGrpSpPr>
              <p:cNvPr id="12336" name="Group 54"/>
              <p:cNvGrpSpPr>
                <a:grpSpLocks/>
              </p:cNvGrpSpPr>
              <p:nvPr/>
            </p:nvGrpSpPr>
            <p:grpSpPr bwMode="auto">
              <a:xfrm>
                <a:off x="5458691" y="3274959"/>
                <a:ext cx="267854" cy="127000"/>
                <a:chOff x="5449455" y="3094182"/>
                <a:chExt cx="267854" cy="127000"/>
              </a:xfrm>
            </p:grpSpPr>
            <p:sp>
              <p:nvSpPr>
                <p:cNvPr id="56" name="Rectangle 55"/>
                <p:cNvSpPr>
                  <a:spLocks noChangeArrowheads="1"/>
                </p:cNvSpPr>
                <p:nvPr/>
              </p:nvSpPr>
              <p:spPr bwMode="auto">
                <a:xfrm>
                  <a:off x="5450090" y="3094677"/>
                  <a:ext cx="114557"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57" name="Rectangle 56"/>
                <p:cNvSpPr>
                  <a:spLocks noChangeArrowheads="1"/>
                </p:cNvSpPr>
                <p:nvPr/>
              </p:nvSpPr>
              <p:spPr bwMode="auto">
                <a:xfrm flipV="1">
                  <a:off x="5602833" y="3094677"/>
                  <a:ext cx="114557" cy="127074"/>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grpSp>
        </p:grpSp>
      </p:grpSp>
      <p:sp>
        <p:nvSpPr>
          <p:cNvPr id="60" name="Rectangle 59"/>
          <p:cNvSpPr>
            <a:spLocks noChangeArrowheads="1"/>
          </p:cNvSpPr>
          <p:nvPr/>
        </p:nvSpPr>
        <p:spPr bwMode="auto">
          <a:xfrm>
            <a:off x="4002089" y="4364039"/>
            <a:ext cx="268287" cy="484187"/>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61" name="Rectangle 60"/>
          <p:cNvSpPr>
            <a:spLocks noChangeArrowheads="1"/>
          </p:cNvSpPr>
          <p:nvPr/>
        </p:nvSpPr>
        <p:spPr bwMode="auto">
          <a:xfrm>
            <a:off x="4613275" y="4378325"/>
            <a:ext cx="268288" cy="484188"/>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62" name="Rectangle 61"/>
          <p:cNvSpPr>
            <a:spLocks noChangeArrowheads="1"/>
          </p:cNvSpPr>
          <p:nvPr/>
        </p:nvSpPr>
        <p:spPr bwMode="auto">
          <a:xfrm>
            <a:off x="5132389" y="4352925"/>
            <a:ext cx="268287" cy="484188"/>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63" name="Rectangle 62"/>
          <p:cNvSpPr>
            <a:spLocks noChangeArrowheads="1"/>
          </p:cNvSpPr>
          <p:nvPr/>
        </p:nvSpPr>
        <p:spPr bwMode="auto">
          <a:xfrm>
            <a:off x="5688014" y="4354514"/>
            <a:ext cx="268287" cy="485775"/>
          </a:xfrm>
          <a:prstGeom prst="rect">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sp>
        <p:nvSpPr>
          <p:cNvPr id="12315" name="TextBox 63"/>
          <p:cNvSpPr txBox="1">
            <a:spLocks noChangeArrowheads="1"/>
          </p:cNvSpPr>
          <p:nvPr/>
        </p:nvSpPr>
        <p:spPr bwMode="auto">
          <a:xfrm>
            <a:off x="4156075" y="4908551"/>
            <a:ext cx="170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t>Memory Banks</a:t>
            </a:r>
          </a:p>
        </p:txBody>
      </p:sp>
      <p:sp>
        <p:nvSpPr>
          <p:cNvPr id="65" name="Isosceles Triangle 64"/>
          <p:cNvSpPr>
            <a:spLocks noChangeArrowheads="1"/>
          </p:cNvSpPr>
          <p:nvPr/>
        </p:nvSpPr>
        <p:spPr bwMode="auto">
          <a:xfrm>
            <a:off x="4733926" y="2678114"/>
            <a:ext cx="398463" cy="300037"/>
          </a:xfrm>
          <a:prstGeom prst="triangle">
            <a:avLst>
              <a:gd name="adj" fmla="val 50000"/>
            </a:avLst>
          </a:prstGeom>
          <a:solidFill>
            <a:srgbClr val="FFFFFF"/>
          </a:solidFill>
          <a:ln w="9525">
            <a:solidFill>
              <a:srgbClr val="000000"/>
            </a:solidFill>
            <a:miter lim="800000"/>
            <a:headEnd/>
            <a:tailEnd/>
          </a:ln>
          <a:effectLst>
            <a:outerShdw blurRad="40000" dist="23000" dir="5400000" rotWithShape="0">
              <a:srgbClr val="000000">
                <a:alpha val="34999"/>
              </a:srgbClr>
            </a:outerShdw>
          </a:effectLst>
        </p:spPr>
        <p:txBody>
          <a:bodyPr anchor="ctr"/>
          <a:lstStyle/>
          <a:p>
            <a:pPr algn="ctr">
              <a:defRPr/>
            </a:pPr>
            <a:endParaRPr lang="en-US">
              <a:solidFill>
                <a:schemeClr val="lt1"/>
              </a:solidFill>
            </a:endParaRPr>
          </a:p>
        </p:txBody>
      </p:sp>
      <p:cxnSp>
        <p:nvCxnSpPr>
          <p:cNvPr id="67" name="Straight Connector 66"/>
          <p:cNvCxnSpPr>
            <a:cxnSpLocks noChangeShapeType="1"/>
          </p:cNvCxnSpPr>
          <p:nvPr/>
        </p:nvCxnSpPr>
        <p:spPr bwMode="auto">
          <a:xfrm flipV="1">
            <a:off x="3544889" y="3278188"/>
            <a:ext cx="2293937" cy="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a:endCxn id="52" idx="0"/>
          </p:cNvCxnSpPr>
          <p:nvPr/>
        </p:nvCxnSpPr>
        <p:spPr bwMode="auto">
          <a:xfrm>
            <a:off x="5822950" y="3278189"/>
            <a:ext cx="0" cy="1666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2" name="Straight Connector 81"/>
          <p:cNvCxnSpPr>
            <a:cxnSpLocks noChangeShapeType="1"/>
          </p:cNvCxnSpPr>
          <p:nvPr/>
        </p:nvCxnSpPr>
        <p:spPr bwMode="auto">
          <a:xfrm>
            <a:off x="5303838" y="3278189"/>
            <a:ext cx="0" cy="1666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a:off x="4146550" y="3278189"/>
            <a:ext cx="0" cy="16668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9" name="Straight Connector 88"/>
          <p:cNvCxnSpPr>
            <a:cxnSpLocks noChangeShapeType="1"/>
          </p:cNvCxnSpPr>
          <p:nvPr/>
        </p:nvCxnSpPr>
        <p:spPr bwMode="auto">
          <a:xfrm>
            <a:off x="4748213" y="3279775"/>
            <a:ext cx="0" cy="16668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a:stCxn id="52" idx="2"/>
            <a:endCxn id="63" idx="0"/>
          </p:cNvCxnSpPr>
          <p:nvPr/>
        </p:nvCxnSpPr>
        <p:spPr bwMode="auto">
          <a:xfrm flipH="1">
            <a:off x="5822950" y="3951289"/>
            <a:ext cx="0" cy="403225"/>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a:off x="5272088" y="3960814"/>
            <a:ext cx="0" cy="403225"/>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8" name="Straight Connector 97"/>
          <p:cNvCxnSpPr>
            <a:cxnSpLocks noChangeShapeType="1"/>
          </p:cNvCxnSpPr>
          <p:nvPr/>
        </p:nvCxnSpPr>
        <p:spPr bwMode="auto">
          <a:xfrm flipH="1">
            <a:off x="4757739" y="3975101"/>
            <a:ext cx="1587" cy="403225"/>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9" name="Straight Connector 98"/>
          <p:cNvCxnSpPr>
            <a:cxnSpLocks noChangeShapeType="1"/>
          </p:cNvCxnSpPr>
          <p:nvPr/>
        </p:nvCxnSpPr>
        <p:spPr bwMode="auto">
          <a:xfrm flipH="1">
            <a:off x="4151314" y="3943351"/>
            <a:ext cx="1587" cy="403225"/>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326" name="TextBox 99"/>
          <p:cNvSpPr txBox="1">
            <a:spLocks noChangeArrowheads="1"/>
          </p:cNvSpPr>
          <p:nvPr/>
        </p:nvSpPr>
        <p:spPr bwMode="auto">
          <a:xfrm>
            <a:off x="4138613" y="3967164"/>
            <a:ext cx="170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t>Multicore Sockets</a:t>
            </a:r>
          </a:p>
        </p:txBody>
      </p:sp>
      <p:cxnSp>
        <p:nvCxnSpPr>
          <p:cNvPr id="102" name="Straight Connector 101"/>
          <p:cNvCxnSpPr>
            <a:cxnSpLocks noChangeShapeType="1"/>
            <a:stCxn id="7" idx="0"/>
          </p:cNvCxnSpPr>
          <p:nvPr/>
        </p:nvCxnSpPr>
        <p:spPr bwMode="auto">
          <a:xfrm flipH="1" flipV="1">
            <a:off x="6950075" y="2170114"/>
            <a:ext cx="14288" cy="2205037"/>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8177213" y="2159000"/>
            <a:ext cx="12700" cy="220503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9839325" y="2159000"/>
            <a:ext cx="14288" cy="220503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V="1">
            <a:off x="4953000" y="2170113"/>
            <a:ext cx="0" cy="508000"/>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331" name="TextBox 106"/>
          <p:cNvSpPr txBox="1">
            <a:spLocks noChangeArrowheads="1"/>
          </p:cNvSpPr>
          <p:nvPr/>
        </p:nvSpPr>
        <p:spPr bwMode="auto">
          <a:xfrm>
            <a:off x="5151438" y="2678114"/>
            <a:ext cx="652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400"/>
              <a:t>NIC</a:t>
            </a:r>
          </a:p>
        </p:txBody>
      </p:sp>
      <p:cxnSp>
        <p:nvCxnSpPr>
          <p:cNvPr id="109" name="Straight Connector 108"/>
          <p:cNvCxnSpPr>
            <a:cxnSpLocks noChangeShapeType="1"/>
            <a:stCxn id="65" idx="3"/>
          </p:cNvCxnSpPr>
          <p:nvPr/>
        </p:nvCxnSpPr>
        <p:spPr bwMode="auto">
          <a:xfrm>
            <a:off x="4933950" y="2978150"/>
            <a:ext cx="0" cy="30003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7194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14525" y="388939"/>
            <a:ext cx="81534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sz="2800" kern="0" dirty="0"/>
              <a:t>Machine Parameters Affecting Performance</a:t>
            </a:r>
          </a:p>
        </p:txBody>
      </p:sp>
      <p:sp>
        <p:nvSpPr>
          <p:cNvPr id="3" name="Rectangle 3"/>
          <p:cNvSpPr txBox="1">
            <a:spLocks noChangeArrowheads="1"/>
          </p:cNvSpPr>
          <p:nvPr/>
        </p:nvSpPr>
        <p:spPr>
          <a:xfrm>
            <a:off x="1676400" y="1157784"/>
            <a:ext cx="6291934" cy="4790364"/>
          </a:xfrm>
          <a:prstGeom prst="rect">
            <a:avLst/>
          </a:prstGeom>
        </p:spPr>
        <p:txBody>
          <a:bodyPr numCol="2">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Peak floating point performance</a:t>
            </a:r>
          </a:p>
          <a:p>
            <a:pPr>
              <a:defRPr/>
            </a:pPr>
            <a:r>
              <a:rPr lang="en-US" kern="0" dirty="0"/>
              <a:t>Main memory capacity</a:t>
            </a:r>
          </a:p>
          <a:p>
            <a:pPr>
              <a:defRPr/>
            </a:pPr>
            <a:r>
              <a:rPr lang="en-US" kern="0" dirty="0"/>
              <a:t>Bi-section bandwidth</a:t>
            </a:r>
          </a:p>
          <a:p>
            <a:pPr>
              <a:defRPr/>
            </a:pPr>
            <a:r>
              <a:rPr lang="en-US" kern="0" dirty="0"/>
              <a:t>I/O bandwidth</a:t>
            </a:r>
          </a:p>
          <a:p>
            <a:pPr>
              <a:defRPr/>
            </a:pPr>
            <a:r>
              <a:rPr lang="en-US" kern="0" dirty="0"/>
              <a:t>Secondary storage capacity</a:t>
            </a:r>
          </a:p>
          <a:p>
            <a:pPr>
              <a:defRPr/>
            </a:pPr>
            <a:r>
              <a:rPr lang="en-US" kern="0" dirty="0"/>
              <a:t>Organization</a:t>
            </a:r>
          </a:p>
          <a:p>
            <a:pPr lvl="1">
              <a:defRPr/>
            </a:pPr>
            <a:r>
              <a:rPr lang="en-US" kern="0" dirty="0"/>
              <a:t>Class of system</a:t>
            </a:r>
          </a:p>
          <a:p>
            <a:pPr lvl="1">
              <a:defRPr/>
            </a:pPr>
            <a:r>
              <a:rPr lang="en-US" kern="0" dirty="0"/>
              <a:t># nodes</a:t>
            </a:r>
          </a:p>
          <a:p>
            <a:pPr lvl="1">
              <a:defRPr/>
            </a:pPr>
            <a:r>
              <a:rPr lang="en-US" kern="0" dirty="0"/>
              <a:t># processors per node</a:t>
            </a:r>
          </a:p>
          <a:p>
            <a:pPr lvl="1">
              <a:defRPr/>
            </a:pPr>
            <a:r>
              <a:rPr lang="en-US" kern="0" dirty="0"/>
              <a:t>Accelerators</a:t>
            </a:r>
          </a:p>
          <a:p>
            <a:pPr lvl="1">
              <a:defRPr/>
            </a:pPr>
            <a:r>
              <a:rPr lang="en-US" kern="0" dirty="0"/>
              <a:t>Network topology</a:t>
            </a:r>
          </a:p>
          <a:p>
            <a:pPr>
              <a:defRPr/>
            </a:pPr>
            <a:r>
              <a:rPr lang="en-US" kern="0" dirty="0"/>
              <a:t>Control strategy</a:t>
            </a:r>
          </a:p>
          <a:p>
            <a:pPr lvl="1">
              <a:defRPr/>
            </a:pPr>
            <a:r>
              <a:rPr lang="en-US" kern="0" dirty="0"/>
              <a:t>MIMD</a:t>
            </a:r>
          </a:p>
          <a:p>
            <a:pPr lvl="1">
              <a:defRPr/>
            </a:pPr>
            <a:r>
              <a:rPr lang="en-US" kern="0" dirty="0"/>
              <a:t>Vector, PVP</a:t>
            </a:r>
          </a:p>
          <a:p>
            <a:pPr lvl="1">
              <a:defRPr/>
            </a:pPr>
            <a:r>
              <a:rPr lang="en-US" kern="0" dirty="0"/>
              <a:t>SIMD</a:t>
            </a:r>
          </a:p>
          <a:p>
            <a:pPr lvl="1">
              <a:defRPr/>
            </a:pPr>
            <a:r>
              <a:rPr lang="en-US" kern="0" dirty="0"/>
              <a:t>SPMD</a:t>
            </a:r>
          </a:p>
          <a:p>
            <a:pPr>
              <a:defRPr/>
            </a:pPr>
            <a:endParaRPr lang="en-US" kern="0" dirty="0"/>
          </a:p>
        </p:txBody>
      </p:sp>
      <p:pic>
        <p:nvPicPr>
          <p:cNvPr id="13315"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00" y="1054100"/>
            <a:ext cx="26924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193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8175" y="377826"/>
            <a:ext cx="8375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Titan Specifications</a:t>
            </a:r>
            <a:endParaRPr lang="en-US" kern="0" dirty="0"/>
          </a:p>
        </p:txBody>
      </p:sp>
      <p:sp>
        <p:nvSpPr>
          <p:cNvPr id="3" name="Content Placeholder 2"/>
          <p:cNvSpPr txBox="1">
            <a:spLocks/>
          </p:cNvSpPr>
          <p:nvPr/>
        </p:nvSpPr>
        <p:spPr>
          <a:xfrm>
            <a:off x="2028968" y="1086989"/>
            <a:ext cx="8254633" cy="3785263"/>
          </a:xfrm>
          <a:prstGeom prst="rect">
            <a:avLst/>
          </a:prstGeom>
        </p:spPr>
        <p:txBody>
          <a:bodyPr numCol="2"/>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t>Performance</a:t>
            </a:r>
          </a:p>
          <a:p>
            <a:pPr lvl="1">
              <a:defRPr/>
            </a:pPr>
            <a:r>
              <a:rPr lang="en-US" kern="0"/>
              <a:t>Peak: 27 Petaflops</a:t>
            </a:r>
          </a:p>
          <a:p>
            <a:pPr lvl="1">
              <a:defRPr/>
            </a:pPr>
            <a:r>
              <a:rPr lang="en-US" kern="0"/>
              <a:t>HPL: 17.59 Petaflops</a:t>
            </a:r>
          </a:p>
          <a:p>
            <a:pPr>
              <a:defRPr/>
            </a:pPr>
            <a:r>
              <a:rPr lang="en-US" kern="0"/>
              <a:t>Storage Capacity</a:t>
            </a:r>
          </a:p>
          <a:p>
            <a:pPr lvl="1">
              <a:defRPr/>
            </a:pPr>
            <a:r>
              <a:rPr lang="en-US" kern="0"/>
              <a:t>Memory: 710 Terabytes</a:t>
            </a:r>
          </a:p>
          <a:p>
            <a:pPr lvl="1">
              <a:defRPr/>
            </a:pPr>
            <a:r>
              <a:rPr lang="en-US" kern="0"/>
              <a:t>2ndary:  10 Petabytes</a:t>
            </a:r>
          </a:p>
          <a:p>
            <a:pPr>
              <a:defRPr/>
            </a:pPr>
            <a:r>
              <a:rPr lang="en-US" kern="0"/>
              <a:t>Physical</a:t>
            </a:r>
          </a:p>
          <a:p>
            <a:pPr lvl="1">
              <a:defRPr/>
            </a:pPr>
            <a:r>
              <a:rPr lang="en-US" kern="0"/>
              <a:t># racks: 200 cabinets</a:t>
            </a:r>
          </a:p>
          <a:p>
            <a:pPr lvl="1">
              <a:defRPr/>
            </a:pPr>
            <a:r>
              <a:rPr lang="en-US" kern="0"/>
              <a:t>Floor space: 4,452 sq. feet</a:t>
            </a:r>
          </a:p>
          <a:p>
            <a:pPr lvl="1">
              <a:defRPr/>
            </a:pPr>
            <a:r>
              <a:rPr lang="en-US" kern="0"/>
              <a:t>Power: 8.2 Megawatts</a:t>
            </a:r>
          </a:p>
          <a:p>
            <a:pPr>
              <a:defRPr/>
            </a:pPr>
            <a:r>
              <a:rPr lang="en-US" kern="0"/>
              <a:t>Cost: $97M Architecture</a:t>
            </a:r>
          </a:p>
          <a:p>
            <a:pPr lvl="1">
              <a:defRPr/>
            </a:pPr>
            <a:r>
              <a:rPr lang="en-US" kern="0"/>
              <a:t>Cray XK7</a:t>
            </a:r>
          </a:p>
          <a:p>
            <a:pPr lvl="1">
              <a:defRPr/>
            </a:pPr>
            <a:r>
              <a:rPr lang="en-US" kern="0"/>
              <a:t>CPU: AMD Opteron 6274</a:t>
            </a:r>
          </a:p>
          <a:p>
            <a:pPr lvl="2">
              <a:defRPr/>
            </a:pPr>
            <a:r>
              <a:rPr lang="en-US" kern="0"/>
              <a:t>16 cores</a:t>
            </a:r>
          </a:p>
          <a:p>
            <a:pPr lvl="1">
              <a:defRPr/>
            </a:pPr>
            <a:r>
              <a:rPr lang="en-US" kern="0"/>
              <a:t>GPU: Nvidia Tesla K20X</a:t>
            </a:r>
          </a:p>
          <a:p>
            <a:pPr lvl="2">
              <a:defRPr/>
            </a:pPr>
            <a:r>
              <a:rPr lang="en-US" kern="0"/>
              <a:t>2,496 Cuda cores</a:t>
            </a:r>
          </a:p>
          <a:p>
            <a:pPr lvl="2">
              <a:defRPr/>
            </a:pPr>
            <a:r>
              <a:rPr lang="en-US" kern="0"/>
              <a:t>732 MHz clock</a:t>
            </a:r>
          </a:p>
          <a:p>
            <a:pPr lvl="1">
              <a:defRPr/>
            </a:pPr>
            <a:r>
              <a:rPr lang="en-US" kern="0"/>
              <a:t>Node: 1 CPU + 1 GPU</a:t>
            </a:r>
          </a:p>
          <a:p>
            <a:pPr lvl="2">
              <a:defRPr/>
            </a:pPr>
            <a:r>
              <a:rPr lang="en-US" kern="0"/>
              <a:t>18,688 total </a:t>
            </a:r>
          </a:p>
          <a:p>
            <a:pPr lvl="2">
              <a:defRPr/>
            </a:pPr>
            <a:r>
              <a:rPr lang="en-US" kern="0"/>
              <a:t>2 nodes per blade</a:t>
            </a:r>
          </a:p>
          <a:p>
            <a:pPr lvl="1">
              <a:defRPr/>
            </a:pPr>
            <a:endParaRPr lang="en-US" kern="0" dirty="0"/>
          </a:p>
        </p:txBody>
      </p:sp>
    </p:spTree>
    <p:extLst>
      <p:ext uri="{BB962C8B-B14F-4D97-AF65-F5344CB8AC3E}">
        <p14:creationId xmlns:p14="http://schemas.microsoft.com/office/powerpoint/2010/main" val="1199460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87550" y="388939"/>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Supercomputing System Stack</a:t>
            </a:r>
            <a:endParaRPr lang="en-US" kern="0" dirty="0"/>
          </a:p>
        </p:txBody>
      </p:sp>
      <p:sp>
        <p:nvSpPr>
          <p:cNvPr id="3" name="Rectangle 3"/>
          <p:cNvSpPr txBox="1">
            <a:spLocks noChangeArrowheads="1"/>
          </p:cNvSpPr>
          <p:nvPr/>
        </p:nvSpPr>
        <p:spPr>
          <a:xfrm>
            <a:off x="1988025" y="1103191"/>
            <a:ext cx="8256895" cy="4492388"/>
          </a:xfrm>
          <a:prstGeom prst="rect">
            <a:avLst/>
          </a:prstGeom>
        </p:spPr>
        <p:txBody>
          <a:bodyPr numCol="2">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t>Applications</a:t>
            </a:r>
          </a:p>
          <a:p>
            <a:pPr lvl="1">
              <a:defRPr/>
            </a:pPr>
            <a:r>
              <a:rPr lang="en-US" kern="0"/>
              <a:t>End user problems, often in sciences and technology</a:t>
            </a:r>
          </a:p>
          <a:p>
            <a:pPr>
              <a:defRPr/>
            </a:pPr>
            <a:r>
              <a:rPr lang="en-US" kern="0"/>
              <a:t>Algorithms</a:t>
            </a:r>
          </a:p>
          <a:p>
            <a:pPr lvl="1">
              <a:defRPr/>
            </a:pPr>
            <a:r>
              <a:rPr lang="en-US" kern="0"/>
              <a:t>Numerical techniques</a:t>
            </a:r>
          </a:p>
          <a:p>
            <a:pPr lvl="1">
              <a:defRPr/>
            </a:pPr>
            <a:r>
              <a:rPr lang="en-US" kern="0"/>
              <a:t>Means of exposing parallelism</a:t>
            </a:r>
          </a:p>
          <a:p>
            <a:pPr>
              <a:defRPr/>
            </a:pPr>
            <a:r>
              <a:rPr lang="en-US" kern="0"/>
              <a:t>Programming</a:t>
            </a:r>
          </a:p>
          <a:p>
            <a:pPr lvl="1">
              <a:defRPr/>
            </a:pPr>
            <a:r>
              <a:rPr lang="en-US" kern="0"/>
              <a:t>Languages, tools, &amp; environments</a:t>
            </a:r>
          </a:p>
          <a:p>
            <a:pPr>
              <a:defRPr/>
            </a:pPr>
            <a:r>
              <a:rPr lang="en-US" kern="0"/>
              <a:t>Compilers and runtime software</a:t>
            </a:r>
          </a:p>
          <a:p>
            <a:pPr lvl="1">
              <a:defRPr/>
            </a:pPr>
            <a:r>
              <a:rPr lang="en-US" kern="0"/>
              <a:t>Maps application program to system resources, mechanisms, and semantics</a:t>
            </a:r>
          </a:p>
          <a:p>
            <a:pPr>
              <a:defRPr/>
            </a:pPr>
            <a:r>
              <a:rPr lang="en-US" kern="0"/>
              <a:t>Operating systems</a:t>
            </a:r>
          </a:p>
          <a:p>
            <a:pPr lvl="1">
              <a:defRPr/>
            </a:pPr>
            <a:r>
              <a:rPr lang="en-US" kern="0"/>
              <a:t>Manages resources and provides virtual machine</a:t>
            </a:r>
          </a:p>
          <a:p>
            <a:pPr>
              <a:defRPr/>
            </a:pPr>
            <a:r>
              <a:rPr lang="en-US" kern="0"/>
              <a:t>Computer architecture</a:t>
            </a:r>
          </a:p>
          <a:p>
            <a:pPr lvl="1">
              <a:defRPr/>
            </a:pPr>
            <a:r>
              <a:rPr lang="en-US" kern="0"/>
              <a:t>Semantics and structures</a:t>
            </a:r>
          </a:p>
          <a:p>
            <a:pPr>
              <a:defRPr/>
            </a:pPr>
            <a:r>
              <a:rPr lang="en-US" kern="0"/>
              <a:t>Device technologies</a:t>
            </a:r>
          </a:p>
          <a:p>
            <a:pPr lvl="1">
              <a:defRPr/>
            </a:pPr>
            <a:r>
              <a:rPr lang="en-US" kern="0"/>
              <a:t>Enabling technologies for logic, memory, &amp; communication</a:t>
            </a:r>
          </a:p>
          <a:p>
            <a:pPr lvl="1">
              <a:defRPr/>
            </a:pPr>
            <a:r>
              <a:rPr lang="en-US" kern="0"/>
              <a:t>Circuit design</a:t>
            </a:r>
            <a:endParaRPr lang="en-US" kern="0" dirty="0"/>
          </a:p>
        </p:txBody>
      </p:sp>
    </p:spTree>
    <p:extLst>
      <p:ext uri="{BB962C8B-B14F-4D97-AF65-F5344CB8AC3E}">
        <p14:creationId xmlns:p14="http://schemas.microsoft.com/office/powerpoint/2010/main" val="2113585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04411" y="152400"/>
            <a:ext cx="7467600" cy="5105400"/>
            <a:chOff x="0" y="-102791"/>
            <a:chExt cx="8458200" cy="6198791"/>
          </a:xfrm>
        </p:grpSpPr>
        <p:sp>
          <p:nvSpPr>
            <p:cNvPr id="3" name="Rectangle 2"/>
            <p:cNvSpPr/>
            <p:nvPr/>
          </p:nvSpPr>
          <p:spPr>
            <a:xfrm>
              <a:off x="762000" y="308372"/>
              <a:ext cx="7696200" cy="411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FFFFFF"/>
                  </a:solidFill>
                  <a:ea typeface="ＭＳ 明朝" charset="-128"/>
                  <a:cs typeface="Calibri Light" charset="0"/>
                </a:rPr>
                <a:t>Applications</a:t>
              </a:r>
              <a:endParaRPr lang="en-US" sz="1000">
                <a:latin typeface="Times" charset="0"/>
                <a:ea typeface="ＭＳ 明朝" charset="-128"/>
                <a:cs typeface="Times New Roman" charset="0"/>
              </a:endParaRPr>
            </a:p>
          </p:txBody>
        </p:sp>
        <p:sp>
          <p:nvSpPr>
            <p:cNvPr id="4" name="Rectangle 3"/>
            <p:cNvSpPr/>
            <p:nvPr/>
          </p:nvSpPr>
          <p:spPr>
            <a:xfrm>
              <a:off x="1524000" y="4724400"/>
              <a:ext cx="6934200" cy="1371600"/>
            </a:xfrm>
            <a:prstGeom prst="rect">
              <a:avLst/>
            </a:prstGeom>
            <a:solidFill>
              <a:srgbClr val="C6D9F1"/>
            </a:solidFill>
          </p:spPr>
          <p:style>
            <a:lnRef idx="1">
              <a:schemeClr val="accent1"/>
            </a:lnRef>
            <a:fillRef idx="3">
              <a:schemeClr val="accent1"/>
            </a:fillRef>
            <a:effectRef idx="2">
              <a:schemeClr val="accent1"/>
            </a:effectRef>
            <a:fontRef idx="minor">
              <a:schemeClr val="lt1"/>
            </a:fontRef>
          </p:style>
          <p:txBody>
            <a:bodyPr vert="vert270" lIns="0" rtlCol="0" anchor="t" anchorCtr="0"/>
            <a:lstStyle/>
            <a:p>
              <a:pPr algn="ctr"/>
              <a:r>
                <a:rPr lang="en-US" sz="1000">
                  <a:solidFill>
                    <a:srgbClr val="595959"/>
                  </a:solidFill>
                  <a:ea typeface="ＭＳ 明朝" charset="-128"/>
                  <a:cs typeface="Calibri Light" charset="0"/>
                </a:rPr>
                <a:t>System</a:t>
              </a:r>
              <a:endParaRPr lang="en-US" sz="1000">
                <a:latin typeface="Times" charset="0"/>
                <a:ea typeface="ＭＳ 明朝" charset="-128"/>
                <a:cs typeface="Times New Roman" charset="0"/>
              </a:endParaRPr>
            </a:p>
            <a:p>
              <a:pPr algn="ctr"/>
              <a:r>
                <a:rPr lang="en-US" sz="1000">
                  <a:solidFill>
                    <a:srgbClr val="595959"/>
                  </a:solidFill>
                  <a:ea typeface="ＭＳ 明朝" charset="-128"/>
                  <a:cs typeface="Calibri Light" charset="0"/>
                </a:rPr>
                <a:t>Hardware</a:t>
              </a:r>
              <a:endParaRPr lang="en-US" sz="1000">
                <a:latin typeface="Times" charset="0"/>
                <a:ea typeface="ＭＳ 明朝" charset="-128"/>
                <a:cs typeface="Times New Roman" charset="0"/>
              </a:endParaRPr>
            </a:p>
          </p:txBody>
        </p:sp>
        <p:sp>
          <p:nvSpPr>
            <p:cNvPr id="5" name="Rectangle 4"/>
            <p:cNvSpPr/>
            <p:nvPr/>
          </p:nvSpPr>
          <p:spPr>
            <a:xfrm>
              <a:off x="2057400" y="5653485"/>
              <a:ext cx="6248400" cy="4424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FFFFFF"/>
                  </a:solidFill>
                  <a:ea typeface="ＭＳ 明朝" charset="-128"/>
                  <a:cs typeface="Calibri Light" charset="0"/>
                </a:rPr>
                <a:t>Networks</a:t>
              </a:r>
              <a:endParaRPr lang="en-US" sz="1000">
                <a:latin typeface="Times" charset="0"/>
                <a:ea typeface="ＭＳ 明朝" charset="-128"/>
                <a:cs typeface="Times New Roman" charset="0"/>
              </a:endParaRPr>
            </a:p>
          </p:txBody>
        </p:sp>
        <p:sp>
          <p:nvSpPr>
            <p:cNvPr id="6" name="Rectangle 5"/>
            <p:cNvSpPr/>
            <p:nvPr/>
          </p:nvSpPr>
          <p:spPr>
            <a:xfrm>
              <a:off x="366315" y="-102791"/>
              <a:ext cx="8077200" cy="4397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FFFFFF"/>
                  </a:solidFill>
                  <a:ea typeface="ＭＳ 明朝" charset="-128"/>
                  <a:cs typeface="Calibri Light" charset="0"/>
                </a:rPr>
                <a:t>Collaborative Workflows</a:t>
              </a:r>
              <a:endParaRPr lang="en-US" sz="1000">
                <a:latin typeface="Times" charset="0"/>
                <a:ea typeface="ＭＳ 明朝" charset="-128"/>
                <a:cs typeface="Times New Roman" charset="0"/>
              </a:endParaRPr>
            </a:p>
          </p:txBody>
        </p:sp>
        <p:sp>
          <p:nvSpPr>
            <p:cNvPr id="7" name="Rectangle 6"/>
            <p:cNvSpPr/>
            <p:nvPr/>
          </p:nvSpPr>
          <p:spPr>
            <a:xfrm>
              <a:off x="762000" y="762000"/>
              <a:ext cx="304800" cy="5334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a:solidFill>
                    <a:srgbClr val="FFFFFF"/>
                  </a:solidFill>
                  <a:ea typeface="ＭＳ 明朝" charset="-128"/>
                  <a:cs typeface="Calibri Light" charset="0"/>
                </a:rPr>
                <a:t>Resilience</a:t>
              </a:r>
              <a:endParaRPr lang="en-US" sz="1000">
                <a:latin typeface="Times" charset="0"/>
                <a:ea typeface="ＭＳ 明朝" charset="-128"/>
                <a:cs typeface="Times New Roman" charset="0"/>
              </a:endParaRPr>
            </a:p>
          </p:txBody>
        </p:sp>
        <p:sp>
          <p:nvSpPr>
            <p:cNvPr id="8" name="Rectangle 7"/>
            <p:cNvSpPr/>
            <p:nvPr/>
          </p:nvSpPr>
          <p:spPr>
            <a:xfrm>
              <a:off x="0" y="0"/>
              <a:ext cx="304800" cy="6096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a:solidFill>
                    <a:srgbClr val="FFFFFF"/>
                  </a:solidFill>
                  <a:ea typeface="ＭＳ 明朝" charset="-128"/>
                  <a:cs typeface="Calibri Light" charset="0"/>
                </a:rPr>
                <a:t>Productivity</a:t>
              </a:r>
              <a:endParaRPr lang="en-US" sz="1000">
                <a:latin typeface="Times" charset="0"/>
                <a:ea typeface="ＭＳ 明朝" charset="-128"/>
                <a:cs typeface="Times New Roman" charset="0"/>
              </a:endParaRPr>
            </a:p>
          </p:txBody>
        </p:sp>
        <p:sp>
          <p:nvSpPr>
            <p:cNvPr id="9" name="Rectangle 8"/>
            <p:cNvSpPr/>
            <p:nvPr/>
          </p:nvSpPr>
          <p:spPr>
            <a:xfrm>
              <a:off x="381000" y="381000"/>
              <a:ext cx="304800" cy="5715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a:solidFill>
                    <a:srgbClr val="FFFFFF"/>
                  </a:solidFill>
                  <a:ea typeface="ＭＳ 明朝" charset="-128"/>
                  <a:cs typeface="Calibri Light" charset="0"/>
                </a:rPr>
                <a:t>Execution Model</a:t>
              </a:r>
              <a:endParaRPr lang="en-US" sz="1000">
                <a:latin typeface="Times" charset="0"/>
                <a:ea typeface="ＭＳ 明朝" charset="-128"/>
                <a:cs typeface="Times New Roman" charset="0"/>
              </a:endParaRPr>
            </a:p>
          </p:txBody>
        </p:sp>
        <p:sp>
          <p:nvSpPr>
            <p:cNvPr id="10" name="Rounded Rectangle 9"/>
            <p:cNvSpPr/>
            <p:nvPr/>
          </p:nvSpPr>
          <p:spPr bwMode="auto">
            <a:xfrm>
              <a:off x="2057400" y="4800600"/>
              <a:ext cx="2072640" cy="762000"/>
            </a:xfrm>
            <a:prstGeom prst="roundRect">
              <a:avLst/>
            </a:prstGeom>
            <a:solidFill>
              <a:schemeClr val="accent5">
                <a:lumMod val="60000"/>
                <a:lumOff val="40000"/>
              </a:schemeClr>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45720" bIns="45720" numCol="1" rtlCol="0" anchor="ctr" anchorCtr="0" compatLnSpc="1">
              <a:prstTxWarp prst="textNoShape">
                <a:avLst/>
              </a:prstTxWarp>
            </a:bodyPr>
            <a:lstStyle/>
            <a:p>
              <a:pPr algn="r" fontAlgn="base"/>
              <a:r>
                <a:rPr lang="en-US" sz="1100">
                  <a:solidFill>
                    <a:srgbClr val="000000"/>
                  </a:solidFill>
                  <a:latin typeface="Cambria" charset="0"/>
                  <a:ea typeface="ＭＳ 明朝" charset="-128"/>
                  <a:cs typeface="Calibri Light" charset="0"/>
                </a:rPr>
                <a:t>PM</a:t>
              </a:r>
              <a:endParaRPr lang="en-US" sz="1000">
                <a:latin typeface="Times" charset="0"/>
                <a:ea typeface="ＭＳ 明朝" charset="-128"/>
                <a:cs typeface="Times New Roman" charset="0"/>
              </a:endParaRPr>
            </a:p>
          </p:txBody>
        </p:sp>
        <p:sp>
          <p:nvSpPr>
            <p:cNvPr id="11" name="Rectangle 10"/>
            <p:cNvSpPr/>
            <p:nvPr/>
          </p:nvSpPr>
          <p:spPr bwMode="auto">
            <a:xfrm>
              <a:off x="2107010" y="4952979"/>
              <a:ext cx="771128" cy="4572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r>
                <a:rPr lang="en-US" sz="800">
                  <a:solidFill>
                    <a:srgbClr val="000000"/>
                  </a:solidFill>
                  <a:latin typeface="Cambria" charset="0"/>
                  <a:ea typeface="ＭＳ 明朝" charset="-128"/>
                  <a:cs typeface="Calibri Light" charset="0"/>
                </a:rPr>
                <a:t>Processor Cores (P)</a:t>
              </a:r>
              <a:endParaRPr lang="en-US" sz="1000">
                <a:latin typeface="Times" charset="0"/>
                <a:ea typeface="ＭＳ 明朝" charset="-128"/>
                <a:cs typeface="Times New Roman" charset="0"/>
              </a:endParaRPr>
            </a:p>
          </p:txBody>
        </p:sp>
        <p:sp>
          <p:nvSpPr>
            <p:cNvPr id="12" name="Rectangle 11"/>
            <p:cNvSpPr/>
            <p:nvPr/>
          </p:nvSpPr>
          <p:spPr bwMode="auto">
            <a:xfrm>
              <a:off x="2930525" y="4953001"/>
              <a:ext cx="701041" cy="4572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r>
                <a:rPr lang="en-US" sz="800">
                  <a:solidFill>
                    <a:srgbClr val="000000"/>
                  </a:solidFill>
                  <a:latin typeface="Cambria" charset="0"/>
                  <a:ea typeface="ＭＳ 明朝" charset="-128"/>
                  <a:cs typeface="Calibri Light" charset="0"/>
                </a:rPr>
                <a:t>Memories (M)</a:t>
              </a:r>
              <a:endParaRPr lang="en-US" sz="1000">
                <a:latin typeface="Times" charset="0"/>
                <a:ea typeface="ＭＳ 明朝" charset="-128"/>
                <a:cs typeface="Times New Roman" charset="0"/>
              </a:endParaRPr>
            </a:p>
          </p:txBody>
        </p:sp>
        <p:sp>
          <p:nvSpPr>
            <p:cNvPr id="13" name="Rounded Rectangle 12"/>
            <p:cNvSpPr/>
            <p:nvPr/>
          </p:nvSpPr>
          <p:spPr bwMode="auto">
            <a:xfrm>
              <a:off x="4190999" y="4800581"/>
              <a:ext cx="647702" cy="762000"/>
            </a:xfrm>
            <a:prstGeom prst="roundRect">
              <a:avLst/>
            </a:prstGeom>
            <a:solidFill>
              <a:schemeClr val="accent5">
                <a:lumMod val="60000"/>
                <a:lumOff val="40000"/>
              </a:schemeClr>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r>
                <a:rPr lang="en-US" sz="1000">
                  <a:solidFill>
                    <a:srgbClr val="000000"/>
                  </a:solidFill>
                  <a:latin typeface="Cambria" charset="0"/>
                  <a:ea typeface="ＭＳ 明朝" charset="-128"/>
                  <a:cs typeface="Calibri Light" charset="0"/>
                </a:rPr>
                <a:t>PM</a:t>
              </a:r>
              <a:endParaRPr lang="en-US" sz="1000">
                <a:latin typeface="Times" charset="0"/>
                <a:ea typeface="ＭＳ 明朝" charset="-128"/>
                <a:cs typeface="Times New Roman" charset="0"/>
              </a:endParaRPr>
            </a:p>
          </p:txBody>
        </p:sp>
        <p:sp>
          <p:nvSpPr>
            <p:cNvPr id="14" name="Rounded Rectangle 13"/>
            <p:cNvSpPr/>
            <p:nvPr/>
          </p:nvSpPr>
          <p:spPr bwMode="auto">
            <a:xfrm>
              <a:off x="4991100" y="4800581"/>
              <a:ext cx="662385" cy="762000"/>
            </a:xfrm>
            <a:prstGeom prst="roundRect">
              <a:avLst/>
            </a:prstGeom>
            <a:solidFill>
              <a:schemeClr val="accent5">
                <a:lumMod val="60000"/>
                <a:lumOff val="40000"/>
              </a:schemeClr>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r>
                <a:rPr lang="en-US" sz="1000">
                  <a:solidFill>
                    <a:srgbClr val="000000"/>
                  </a:solidFill>
                  <a:latin typeface="Cambria" charset="0"/>
                  <a:ea typeface="ＭＳ 明朝" charset="-128"/>
                  <a:cs typeface="Calibri Light" charset="0"/>
                </a:rPr>
                <a:t>PM</a:t>
              </a:r>
              <a:endParaRPr lang="en-US" sz="1000">
                <a:latin typeface="Times" charset="0"/>
                <a:ea typeface="ＭＳ 明朝" charset="-128"/>
                <a:cs typeface="Times New Roman" charset="0"/>
              </a:endParaRPr>
            </a:p>
          </p:txBody>
        </p:sp>
        <p:sp>
          <p:nvSpPr>
            <p:cNvPr id="15" name="Rounded Rectangle 14"/>
            <p:cNvSpPr/>
            <p:nvPr/>
          </p:nvSpPr>
          <p:spPr bwMode="auto">
            <a:xfrm>
              <a:off x="6324600" y="4800560"/>
              <a:ext cx="635794" cy="762000"/>
            </a:xfrm>
            <a:prstGeom prst="roundRect">
              <a:avLst/>
            </a:prstGeom>
            <a:solidFill>
              <a:schemeClr val="accent5">
                <a:lumMod val="60000"/>
                <a:lumOff val="40000"/>
              </a:schemeClr>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fontAlgn="base"/>
              <a:r>
                <a:rPr lang="en-US" sz="1000">
                  <a:solidFill>
                    <a:srgbClr val="000000"/>
                  </a:solidFill>
                  <a:latin typeface="Cambria" charset="0"/>
                  <a:ea typeface="ＭＳ 明朝" charset="-128"/>
                  <a:cs typeface="Calibri Light" charset="0"/>
                </a:rPr>
                <a:t>PM</a:t>
              </a:r>
              <a:endParaRPr lang="en-US" sz="1000">
                <a:latin typeface="Times" charset="0"/>
                <a:ea typeface="ＭＳ 明朝" charset="-128"/>
                <a:cs typeface="Times New Roman" charset="0"/>
              </a:endParaRPr>
            </a:p>
          </p:txBody>
        </p:sp>
        <p:sp>
          <p:nvSpPr>
            <p:cNvPr id="16" name="Text Box 93"/>
            <p:cNvSpPr txBox="1"/>
            <p:nvPr/>
          </p:nvSpPr>
          <p:spPr>
            <a:xfrm>
              <a:off x="5801090" y="4876779"/>
              <a:ext cx="516006" cy="485799"/>
            </a:xfrm>
            <a:prstGeom prst="rect">
              <a:avLst/>
            </a:prstGeom>
            <a:noFill/>
          </p:spPr>
          <p:txBody>
            <a:bodyPr wrap="none" rtlCol="0">
              <a:spAutoFit/>
            </a:bodyPr>
            <a:lstStyle/>
            <a:p>
              <a:pPr algn="ctr"/>
              <a:r>
                <a:rPr lang="en-US" sz="2000">
                  <a:solidFill>
                    <a:srgbClr val="000000"/>
                  </a:solidFill>
                  <a:latin typeface="Cambria" charset="0"/>
                  <a:ea typeface="ＭＳ 明朝" charset="-128"/>
                  <a:cs typeface="Calibri Light" charset="0"/>
                </a:rPr>
                <a:t>. . .</a:t>
              </a:r>
              <a:endParaRPr lang="en-US" sz="1000">
                <a:latin typeface="Times" charset="0"/>
                <a:ea typeface="ＭＳ 明朝" charset="-128"/>
                <a:cs typeface="Times New Roman" charset="0"/>
              </a:endParaRPr>
            </a:p>
          </p:txBody>
        </p:sp>
        <p:cxnSp>
          <p:nvCxnSpPr>
            <p:cNvPr id="17" name="Straight Connector 16"/>
            <p:cNvCxnSpPr/>
            <p:nvPr/>
          </p:nvCxnSpPr>
          <p:spPr bwMode="auto">
            <a:xfrm>
              <a:off x="3093720" y="5562600"/>
              <a:ext cx="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4572000" y="5562600"/>
              <a:ext cx="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5271868" y="5562600"/>
              <a:ext cx="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6629400" y="5562600"/>
              <a:ext cx="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734300" y="5413248"/>
              <a:ext cx="0" cy="30175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 name="Rectangle 21"/>
            <p:cNvSpPr/>
            <p:nvPr/>
          </p:nvSpPr>
          <p:spPr>
            <a:xfrm>
              <a:off x="7162800" y="4800600"/>
              <a:ext cx="1143000" cy="6126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E36C0A"/>
                  </a:solidFill>
                  <a:ea typeface="ＭＳ 明朝" charset="-128"/>
                  <a:cs typeface="Calibri Light" charset="0"/>
                </a:rPr>
                <a:t>Persistent Storage</a:t>
              </a:r>
              <a:endParaRPr lang="en-US" sz="1000">
                <a:latin typeface="Times" charset="0"/>
                <a:ea typeface="ＭＳ 明朝" charset="-128"/>
                <a:cs typeface="Times New Roman" charset="0"/>
              </a:endParaRPr>
            </a:p>
          </p:txBody>
        </p:sp>
        <p:sp>
          <p:nvSpPr>
            <p:cNvPr id="23" name="Rectangle 22"/>
            <p:cNvSpPr/>
            <p:nvPr/>
          </p:nvSpPr>
          <p:spPr>
            <a:xfrm>
              <a:off x="1524000" y="3429000"/>
              <a:ext cx="6934200" cy="1219200"/>
            </a:xfrm>
            <a:prstGeom prst="rect">
              <a:avLst/>
            </a:prstGeom>
            <a:solidFill>
              <a:srgbClr val="C6D9F1"/>
            </a:solidFill>
          </p:spPr>
          <p:style>
            <a:lnRef idx="1">
              <a:schemeClr val="accent1"/>
            </a:lnRef>
            <a:fillRef idx="3">
              <a:schemeClr val="accent1"/>
            </a:fillRef>
            <a:effectRef idx="2">
              <a:schemeClr val="accent1"/>
            </a:effectRef>
            <a:fontRef idx="minor">
              <a:schemeClr val="lt1"/>
            </a:fontRef>
          </p:style>
          <p:txBody>
            <a:bodyPr vert="vert270" lIns="0" rtlCol="0" anchor="t" anchorCtr="0"/>
            <a:lstStyle/>
            <a:p>
              <a:pPr algn="ctr"/>
              <a:r>
                <a:rPr lang="en-US" sz="1000">
                  <a:solidFill>
                    <a:srgbClr val="595959"/>
                  </a:solidFill>
                  <a:ea typeface="ＭＳ 明朝" charset="-128"/>
                  <a:cs typeface="Calibri Light" charset="0"/>
                </a:rPr>
                <a:t>Operating</a:t>
              </a:r>
              <a:endParaRPr lang="en-US" sz="1000">
                <a:latin typeface="Times" charset="0"/>
                <a:ea typeface="ＭＳ 明朝" charset="-128"/>
                <a:cs typeface="Times New Roman" charset="0"/>
              </a:endParaRPr>
            </a:p>
            <a:p>
              <a:pPr algn="ctr"/>
              <a:r>
                <a:rPr lang="en-US" sz="1000">
                  <a:solidFill>
                    <a:srgbClr val="595959"/>
                  </a:solidFill>
                  <a:ea typeface="ＭＳ 明朝" charset="-128"/>
                  <a:cs typeface="Calibri Light" charset="0"/>
                </a:rPr>
                <a:t>System</a:t>
              </a:r>
              <a:endParaRPr lang="en-US" sz="1000">
                <a:latin typeface="Times" charset="0"/>
                <a:ea typeface="ＭＳ 明朝" charset="-128"/>
                <a:cs typeface="Times New Roman" charset="0"/>
              </a:endParaRPr>
            </a:p>
          </p:txBody>
        </p:sp>
        <p:sp>
          <p:nvSpPr>
            <p:cNvPr id="24" name="Rectangle 23"/>
            <p:cNvSpPr/>
            <p:nvPr/>
          </p:nvSpPr>
          <p:spPr bwMode="auto">
            <a:xfrm>
              <a:off x="2057400" y="4114800"/>
              <a:ext cx="2057400" cy="381000"/>
            </a:xfrm>
            <a:prstGeom prst="rect">
              <a:avLst/>
            </a:prstGeom>
            <a:solidFill>
              <a:schemeClr val="accent1"/>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r>
                <a:rPr lang="en-US" sz="1200">
                  <a:solidFill>
                    <a:srgbClr val="000000"/>
                  </a:solidFill>
                  <a:latin typeface="Cambria" charset="0"/>
                  <a:ea typeface="ＭＳ 明朝" charset="-128"/>
                  <a:cs typeface="Calibri Light" charset="0"/>
                </a:rPr>
                <a:t>Lightweight Kernel</a:t>
              </a:r>
              <a:endParaRPr lang="en-US" sz="1000">
                <a:latin typeface="Times" charset="0"/>
                <a:ea typeface="ＭＳ 明朝" charset="-128"/>
                <a:cs typeface="Times New Roman" charset="0"/>
              </a:endParaRPr>
            </a:p>
          </p:txBody>
        </p:sp>
        <p:sp>
          <p:nvSpPr>
            <p:cNvPr id="25" name="Rectangle 24"/>
            <p:cNvSpPr/>
            <p:nvPr/>
          </p:nvSpPr>
          <p:spPr bwMode="auto">
            <a:xfrm>
              <a:off x="4267200" y="4114800"/>
              <a:ext cx="571500" cy="381000"/>
            </a:xfrm>
            <a:prstGeom prst="rect">
              <a:avLst/>
            </a:prstGeom>
            <a:solidFill>
              <a:schemeClr val="accent1"/>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r>
                <a:rPr lang="en-US" sz="1200">
                  <a:solidFill>
                    <a:srgbClr val="000000"/>
                  </a:solidFill>
                  <a:latin typeface="Cambria" charset="0"/>
                  <a:ea typeface="ＭＳ 明朝" charset="-128"/>
                  <a:cs typeface="Calibri Light" charset="0"/>
                </a:rPr>
                <a:t>LWK</a:t>
              </a:r>
              <a:endParaRPr lang="en-US" sz="1000">
                <a:latin typeface="Times" charset="0"/>
                <a:ea typeface="ＭＳ 明朝" charset="-128"/>
                <a:cs typeface="Times New Roman" charset="0"/>
              </a:endParaRPr>
            </a:p>
          </p:txBody>
        </p:sp>
        <p:sp>
          <p:nvSpPr>
            <p:cNvPr id="26" name="Rectangle 25"/>
            <p:cNvSpPr/>
            <p:nvPr/>
          </p:nvSpPr>
          <p:spPr bwMode="auto">
            <a:xfrm>
              <a:off x="4991100" y="4114800"/>
              <a:ext cx="571500" cy="381000"/>
            </a:xfrm>
            <a:prstGeom prst="rect">
              <a:avLst/>
            </a:prstGeom>
            <a:solidFill>
              <a:schemeClr val="accent1"/>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r>
                <a:rPr lang="en-US" sz="1200">
                  <a:solidFill>
                    <a:srgbClr val="000000"/>
                  </a:solidFill>
                  <a:latin typeface="Cambria" charset="0"/>
                  <a:ea typeface="ＭＳ 明朝" charset="-128"/>
                  <a:cs typeface="Calibri Light" charset="0"/>
                </a:rPr>
                <a:t>LWK</a:t>
              </a:r>
              <a:endParaRPr lang="en-US" sz="1000">
                <a:latin typeface="Times" charset="0"/>
                <a:ea typeface="ＭＳ 明朝" charset="-128"/>
                <a:cs typeface="Times New Roman" charset="0"/>
              </a:endParaRPr>
            </a:p>
          </p:txBody>
        </p:sp>
        <p:sp>
          <p:nvSpPr>
            <p:cNvPr id="27" name="Rectangle 26"/>
            <p:cNvSpPr/>
            <p:nvPr/>
          </p:nvSpPr>
          <p:spPr bwMode="auto">
            <a:xfrm>
              <a:off x="6324600" y="4114800"/>
              <a:ext cx="571500" cy="381000"/>
            </a:xfrm>
            <a:prstGeom prst="rect">
              <a:avLst/>
            </a:prstGeom>
            <a:solidFill>
              <a:schemeClr val="accent1"/>
            </a:solidFill>
            <a:ln w="6350"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0" rIns="0" bIns="0" numCol="1" rtlCol="0" anchor="ctr" anchorCtr="0" compatLnSpc="1">
              <a:prstTxWarp prst="textNoShape">
                <a:avLst/>
              </a:prstTxWarp>
            </a:bodyPr>
            <a:lstStyle/>
            <a:p>
              <a:pPr algn="ctr" fontAlgn="base"/>
              <a:r>
                <a:rPr lang="en-US" sz="1200">
                  <a:solidFill>
                    <a:srgbClr val="000000"/>
                  </a:solidFill>
                  <a:latin typeface="Cambria" charset="0"/>
                  <a:ea typeface="ＭＳ 明朝" charset="-128"/>
                  <a:cs typeface="Calibri Light" charset="0"/>
                </a:rPr>
                <a:t>LWK</a:t>
              </a:r>
              <a:endParaRPr lang="en-US" sz="1000">
                <a:latin typeface="Times" charset="0"/>
                <a:ea typeface="ＭＳ 明朝" charset="-128"/>
                <a:cs typeface="Times New Roman" charset="0"/>
              </a:endParaRPr>
            </a:p>
          </p:txBody>
        </p:sp>
        <p:sp>
          <p:nvSpPr>
            <p:cNvPr id="28" name="Text Box 105"/>
            <p:cNvSpPr txBox="1"/>
            <p:nvPr/>
          </p:nvSpPr>
          <p:spPr>
            <a:xfrm>
              <a:off x="5805017" y="4038583"/>
              <a:ext cx="516006" cy="485799"/>
            </a:xfrm>
            <a:prstGeom prst="rect">
              <a:avLst/>
            </a:prstGeom>
            <a:noFill/>
          </p:spPr>
          <p:txBody>
            <a:bodyPr wrap="none" rtlCol="0">
              <a:spAutoFit/>
            </a:bodyPr>
            <a:lstStyle/>
            <a:p>
              <a:pPr algn="ctr"/>
              <a:r>
                <a:rPr lang="en-US" sz="2000">
                  <a:solidFill>
                    <a:srgbClr val="000000"/>
                  </a:solidFill>
                  <a:latin typeface="Cambria" charset="0"/>
                  <a:ea typeface="ＭＳ 明朝" charset="-128"/>
                  <a:cs typeface="Calibri Light" charset="0"/>
                </a:rPr>
                <a:t>. . .</a:t>
              </a:r>
              <a:endParaRPr lang="en-US" sz="1000">
                <a:latin typeface="Times" charset="0"/>
                <a:ea typeface="ＭＳ 明朝" charset="-128"/>
                <a:cs typeface="Times New Roman" charset="0"/>
              </a:endParaRPr>
            </a:p>
          </p:txBody>
        </p:sp>
        <p:cxnSp>
          <p:nvCxnSpPr>
            <p:cNvPr id="29" name="Straight Connector 28"/>
            <p:cNvCxnSpPr/>
            <p:nvPr/>
          </p:nvCxnSpPr>
          <p:spPr bwMode="auto">
            <a:xfrm>
              <a:off x="7734300" y="4495800"/>
              <a:ext cx="0" cy="30480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0" name="Rectangle 29"/>
            <p:cNvSpPr/>
            <p:nvPr/>
          </p:nvSpPr>
          <p:spPr>
            <a:xfrm>
              <a:off x="7162800" y="3540370"/>
              <a:ext cx="1143000" cy="9554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E36C0A"/>
                  </a:solidFill>
                  <a:ea typeface="ＭＳ 明朝" charset="-128"/>
                  <a:cs typeface="Calibri Light" charset="0"/>
                </a:rPr>
                <a:t>I/O Object Storage Software</a:t>
              </a:r>
              <a:endParaRPr lang="en-US" sz="1000">
                <a:latin typeface="Times" charset="0"/>
                <a:ea typeface="ＭＳ 明朝" charset="-128"/>
                <a:cs typeface="Times New Roman" charset="0"/>
              </a:endParaRPr>
            </a:p>
          </p:txBody>
        </p:sp>
        <p:sp>
          <p:nvSpPr>
            <p:cNvPr id="31" name="Rectangle 30"/>
            <p:cNvSpPr/>
            <p:nvPr/>
          </p:nvSpPr>
          <p:spPr>
            <a:xfrm>
              <a:off x="2057400" y="3540370"/>
              <a:ext cx="48387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FFFFFF"/>
                  </a:solidFill>
                  <a:ea typeface="ＭＳ 明朝" charset="-128"/>
                  <a:cs typeface="Calibri Light" charset="0"/>
                </a:rPr>
                <a:t>System-Wide OS</a:t>
              </a:r>
              <a:endParaRPr lang="en-US" sz="1000">
                <a:latin typeface="Times" charset="0"/>
                <a:ea typeface="ＭＳ 明朝" charset="-128"/>
                <a:cs typeface="Times New Roman" charset="0"/>
              </a:endParaRPr>
            </a:p>
          </p:txBody>
        </p:sp>
        <p:cxnSp>
          <p:nvCxnSpPr>
            <p:cNvPr id="32" name="Straight Connector 31"/>
            <p:cNvCxnSpPr/>
            <p:nvPr/>
          </p:nvCxnSpPr>
          <p:spPr bwMode="auto">
            <a:xfrm>
              <a:off x="6896100" y="3768970"/>
              <a:ext cx="2667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3" name="Rectangle 32"/>
            <p:cNvSpPr/>
            <p:nvPr/>
          </p:nvSpPr>
          <p:spPr>
            <a:xfrm>
              <a:off x="1524000" y="2514600"/>
              <a:ext cx="6934200" cy="838200"/>
            </a:xfrm>
            <a:prstGeom prst="rect">
              <a:avLst/>
            </a:prstGeom>
            <a:solidFill>
              <a:srgbClr val="C6D9F1"/>
            </a:solidFill>
          </p:spPr>
          <p:style>
            <a:lnRef idx="1">
              <a:schemeClr val="accent1"/>
            </a:lnRef>
            <a:fillRef idx="3">
              <a:schemeClr val="accent1"/>
            </a:fillRef>
            <a:effectRef idx="2">
              <a:schemeClr val="accent1"/>
            </a:effectRef>
            <a:fontRef idx="minor">
              <a:schemeClr val="lt1"/>
            </a:fontRef>
          </p:style>
          <p:txBody>
            <a:bodyPr vert="vert270" lIns="0" rtlCol="0" anchor="t" anchorCtr="0"/>
            <a:lstStyle/>
            <a:p>
              <a:pPr algn="ctr"/>
              <a:r>
                <a:rPr lang="en-US" sz="900">
                  <a:solidFill>
                    <a:srgbClr val="595959"/>
                  </a:solidFill>
                  <a:ea typeface="ＭＳ 明朝" charset="-128"/>
                  <a:cs typeface="Calibri Light" charset="0"/>
                </a:rPr>
                <a:t>Runtime</a:t>
              </a:r>
              <a:endParaRPr lang="en-US" sz="1000">
                <a:latin typeface="Times" charset="0"/>
                <a:ea typeface="ＭＳ 明朝" charset="-128"/>
                <a:cs typeface="Times New Roman" charset="0"/>
              </a:endParaRPr>
            </a:p>
            <a:p>
              <a:pPr algn="ctr"/>
              <a:r>
                <a:rPr lang="en-US" sz="900">
                  <a:solidFill>
                    <a:srgbClr val="595959"/>
                  </a:solidFill>
                  <a:ea typeface="ＭＳ 明朝" charset="-128"/>
                  <a:cs typeface="Calibri Light" charset="0"/>
                </a:rPr>
                <a:t>Systems</a:t>
              </a:r>
              <a:endParaRPr lang="en-US" sz="1000">
                <a:latin typeface="Times" charset="0"/>
                <a:ea typeface="ＭＳ 明朝" charset="-128"/>
                <a:cs typeface="Times New Roman" charset="0"/>
              </a:endParaRPr>
            </a:p>
          </p:txBody>
        </p:sp>
        <p:sp>
          <p:nvSpPr>
            <p:cNvPr id="34" name="Rectangle 33"/>
            <p:cNvSpPr/>
            <p:nvPr/>
          </p:nvSpPr>
          <p:spPr>
            <a:xfrm>
              <a:off x="2057400" y="2590800"/>
              <a:ext cx="990600" cy="6858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a:solidFill>
                    <a:srgbClr val="FFFFFF"/>
                  </a:solidFill>
                  <a:ea typeface="ＭＳ 明朝" charset="-128"/>
                  <a:cs typeface="Calibri Light" charset="0"/>
                </a:rPr>
                <a:t>User Threads</a:t>
              </a:r>
              <a:endParaRPr lang="en-US" sz="1000">
                <a:latin typeface="Times" charset="0"/>
                <a:ea typeface="ＭＳ 明朝" charset="-128"/>
                <a:cs typeface="Times New Roman" charset="0"/>
              </a:endParaRPr>
            </a:p>
          </p:txBody>
        </p:sp>
        <p:sp>
          <p:nvSpPr>
            <p:cNvPr id="35" name="Rectangle 34"/>
            <p:cNvSpPr/>
            <p:nvPr/>
          </p:nvSpPr>
          <p:spPr>
            <a:xfrm>
              <a:off x="3124200" y="2590800"/>
              <a:ext cx="1066800" cy="6858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a:solidFill>
                    <a:srgbClr val="FFFFFF"/>
                  </a:solidFill>
                  <a:ea typeface="ＭＳ 明朝" charset="-128"/>
                  <a:cs typeface="Calibri Light" charset="0"/>
                </a:rPr>
                <a:t>Global Address Space</a:t>
              </a:r>
              <a:endParaRPr lang="en-US" sz="1000">
                <a:latin typeface="Times" charset="0"/>
                <a:ea typeface="ＭＳ 明朝" charset="-128"/>
                <a:cs typeface="Times New Roman" charset="0"/>
              </a:endParaRPr>
            </a:p>
          </p:txBody>
        </p:sp>
        <p:sp>
          <p:nvSpPr>
            <p:cNvPr id="36" name="Rectangle 35"/>
            <p:cNvSpPr/>
            <p:nvPr/>
          </p:nvSpPr>
          <p:spPr>
            <a:xfrm>
              <a:off x="4267200" y="2590800"/>
              <a:ext cx="1371600" cy="6858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a:solidFill>
                    <a:srgbClr val="FFFFFF"/>
                  </a:solidFill>
                  <a:ea typeface="ＭＳ 明朝" charset="-128"/>
                  <a:cs typeface="Calibri Light" charset="0"/>
                </a:rPr>
                <a:t>Synchronization</a:t>
              </a:r>
              <a:endParaRPr lang="en-US" sz="1000">
                <a:latin typeface="Times" charset="0"/>
                <a:ea typeface="ＭＳ 明朝" charset="-128"/>
                <a:cs typeface="Times New Roman" charset="0"/>
              </a:endParaRPr>
            </a:p>
          </p:txBody>
        </p:sp>
        <p:sp>
          <p:nvSpPr>
            <p:cNvPr id="37" name="Rectangle 36"/>
            <p:cNvSpPr/>
            <p:nvPr/>
          </p:nvSpPr>
          <p:spPr>
            <a:xfrm>
              <a:off x="5734050" y="2590800"/>
              <a:ext cx="1352550" cy="6858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a:solidFill>
                    <a:srgbClr val="FFFFFF"/>
                  </a:solidFill>
                  <a:ea typeface="ＭＳ 明朝" charset="-128"/>
                  <a:cs typeface="Calibri Light" charset="0"/>
                </a:rPr>
                <a:t>Communication</a:t>
              </a:r>
              <a:endParaRPr lang="en-US" sz="1000">
                <a:latin typeface="Times" charset="0"/>
                <a:ea typeface="ＭＳ 明朝" charset="-128"/>
                <a:cs typeface="Times New Roman" charset="0"/>
              </a:endParaRPr>
            </a:p>
          </p:txBody>
        </p:sp>
        <p:sp>
          <p:nvSpPr>
            <p:cNvPr id="38" name="Rectangle 37"/>
            <p:cNvSpPr/>
            <p:nvPr/>
          </p:nvSpPr>
          <p:spPr>
            <a:xfrm>
              <a:off x="7162800" y="2590800"/>
              <a:ext cx="1143000" cy="6858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a:solidFill>
                    <a:srgbClr val="FFFFFF"/>
                  </a:solidFill>
                  <a:ea typeface="ＭＳ 明朝" charset="-128"/>
                  <a:cs typeface="Calibri Light" charset="0"/>
                </a:rPr>
                <a:t>Introspection</a:t>
              </a:r>
              <a:endParaRPr lang="en-US" sz="1000">
                <a:latin typeface="Times" charset="0"/>
                <a:ea typeface="ＭＳ 明朝" charset="-128"/>
                <a:cs typeface="Times New Roman" charset="0"/>
              </a:endParaRPr>
            </a:p>
          </p:txBody>
        </p:sp>
        <p:sp>
          <p:nvSpPr>
            <p:cNvPr id="39" name="Rectangle 38"/>
            <p:cNvSpPr/>
            <p:nvPr/>
          </p:nvSpPr>
          <p:spPr>
            <a:xfrm>
              <a:off x="1143000" y="2514600"/>
              <a:ext cx="304800" cy="35814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a:solidFill>
                    <a:srgbClr val="FFFFFF"/>
                  </a:solidFill>
                  <a:ea typeface="ＭＳ 明朝" charset="-128"/>
                  <a:cs typeface="Calibri Light" charset="0"/>
                </a:rPr>
                <a:t>Energy</a:t>
              </a:r>
              <a:endParaRPr lang="en-US" sz="1000">
                <a:latin typeface="Times" charset="0"/>
                <a:ea typeface="ＭＳ 明朝" charset="-128"/>
                <a:cs typeface="Times New Roman" charset="0"/>
              </a:endParaRPr>
            </a:p>
          </p:txBody>
        </p:sp>
        <p:sp>
          <p:nvSpPr>
            <p:cNvPr id="40" name="Rectangle 39"/>
            <p:cNvSpPr/>
            <p:nvPr/>
          </p:nvSpPr>
          <p:spPr>
            <a:xfrm>
              <a:off x="1143000" y="762000"/>
              <a:ext cx="7315200" cy="1676400"/>
            </a:xfrm>
            <a:prstGeom prst="rect">
              <a:avLst/>
            </a:prstGeom>
            <a:solidFill>
              <a:srgbClr val="C6D9F1"/>
            </a:solidFill>
          </p:spPr>
          <p:style>
            <a:lnRef idx="1">
              <a:schemeClr val="accent1"/>
            </a:lnRef>
            <a:fillRef idx="3">
              <a:schemeClr val="accent1"/>
            </a:fillRef>
            <a:effectRef idx="2">
              <a:schemeClr val="accent1"/>
            </a:effectRef>
            <a:fontRef idx="minor">
              <a:schemeClr val="lt1"/>
            </a:fontRef>
          </p:style>
          <p:txBody>
            <a:bodyPr vert="vert270" lIns="0" rtlCol="0" anchor="t" anchorCtr="0"/>
            <a:lstStyle/>
            <a:p>
              <a:pPr algn="ctr"/>
              <a:r>
                <a:rPr lang="en-US" sz="1300">
                  <a:solidFill>
                    <a:srgbClr val="595959"/>
                  </a:solidFill>
                  <a:ea typeface="ＭＳ 明朝" charset="-128"/>
                  <a:cs typeface="Calibri Light" charset="0"/>
                </a:rPr>
                <a:t>Workflow </a:t>
              </a:r>
              <a:endParaRPr lang="en-US" sz="1000">
                <a:latin typeface="Times" charset="0"/>
                <a:ea typeface="ＭＳ 明朝" charset="-128"/>
                <a:cs typeface="Times New Roman" charset="0"/>
              </a:endParaRPr>
            </a:p>
            <a:p>
              <a:pPr algn="ctr"/>
              <a:r>
                <a:rPr lang="en-US" sz="1300">
                  <a:solidFill>
                    <a:srgbClr val="595959"/>
                  </a:solidFill>
                  <a:ea typeface="ＭＳ 明朝" charset="-128"/>
                  <a:cs typeface="Calibri Light" charset="0"/>
                </a:rPr>
                <a:t>Management</a:t>
              </a:r>
              <a:endParaRPr lang="en-US" sz="1000">
                <a:latin typeface="Times" charset="0"/>
                <a:ea typeface="ＭＳ 明朝" charset="-128"/>
                <a:cs typeface="Times New Roman" charset="0"/>
              </a:endParaRPr>
            </a:p>
          </p:txBody>
        </p:sp>
        <p:sp>
          <p:nvSpPr>
            <p:cNvPr id="41" name="Rectangle 40"/>
            <p:cNvSpPr/>
            <p:nvPr/>
          </p:nvSpPr>
          <p:spPr>
            <a:xfrm>
              <a:off x="2057400" y="838200"/>
              <a:ext cx="6248400" cy="419100"/>
            </a:xfrm>
            <a:prstGeom prst="rect">
              <a:avLst/>
            </a:prstGeom>
            <a:solidFill>
              <a:srgbClr val="8EB4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rgbClr val="000000"/>
                  </a:solidFill>
                  <a:ea typeface="ＭＳ 明朝" charset="-128"/>
                  <a:cs typeface="Calibri Light" charset="0"/>
                </a:rPr>
                <a:t>Programming Environment Tools &amp; Libraries</a:t>
              </a:r>
              <a:endParaRPr lang="en-US" sz="1000">
                <a:latin typeface="Times" charset="0"/>
                <a:ea typeface="ＭＳ 明朝" charset="-128"/>
                <a:cs typeface="Times New Roman" charset="0"/>
              </a:endParaRPr>
            </a:p>
          </p:txBody>
        </p:sp>
        <p:sp>
          <p:nvSpPr>
            <p:cNvPr id="42" name="Rectangle 41"/>
            <p:cNvSpPr/>
            <p:nvPr/>
          </p:nvSpPr>
          <p:spPr>
            <a:xfrm>
              <a:off x="2057401" y="1371600"/>
              <a:ext cx="6248400" cy="952500"/>
            </a:xfrm>
            <a:prstGeom prst="rect">
              <a:avLst/>
            </a:prstGeom>
            <a:solidFill>
              <a:srgbClr val="8EB4E3"/>
            </a:solidFill>
          </p:spPr>
          <p:style>
            <a:lnRef idx="1">
              <a:schemeClr val="accent1"/>
            </a:lnRef>
            <a:fillRef idx="3">
              <a:schemeClr val="accent1"/>
            </a:fillRef>
            <a:effectRef idx="2">
              <a:schemeClr val="accent1"/>
            </a:effectRef>
            <a:fontRef idx="minor">
              <a:schemeClr val="lt1"/>
            </a:fontRef>
          </p:style>
          <p:txBody>
            <a:bodyPr tIns="45720" rtlCol="0" anchor="t" anchorCtr="0"/>
            <a:lstStyle/>
            <a:p>
              <a:pPr algn="ctr"/>
              <a:r>
                <a:rPr lang="en-US" sz="1400">
                  <a:solidFill>
                    <a:srgbClr val="000000"/>
                  </a:solidFill>
                  <a:ea typeface="ＭＳ 明朝" charset="-128"/>
                  <a:cs typeface="Calibri Light" charset="0"/>
                </a:rPr>
                <a:t>Programming Model</a:t>
              </a:r>
              <a:endParaRPr lang="en-US" sz="1000">
                <a:latin typeface="Times" charset="0"/>
                <a:ea typeface="ＭＳ 明朝" charset="-128"/>
                <a:cs typeface="Times New Roman" charset="0"/>
              </a:endParaRPr>
            </a:p>
          </p:txBody>
        </p:sp>
        <p:sp>
          <p:nvSpPr>
            <p:cNvPr id="43" name="Rectangle 42"/>
            <p:cNvSpPr/>
            <p:nvPr/>
          </p:nvSpPr>
          <p:spPr>
            <a:xfrm>
              <a:off x="6096000" y="1752600"/>
              <a:ext cx="2057401"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rgbClr val="FFFFFF"/>
                  </a:solidFill>
                  <a:ea typeface="ＭＳ 明朝" charset="-128"/>
                  <a:cs typeface="Calibri Light" charset="0"/>
                </a:rPr>
                <a:t>Object Abstraction</a:t>
              </a:r>
              <a:endParaRPr lang="en-US" sz="1000">
                <a:latin typeface="Times" charset="0"/>
                <a:ea typeface="ＭＳ 明朝" charset="-128"/>
                <a:cs typeface="Times New Roman" charset="0"/>
              </a:endParaRPr>
            </a:p>
          </p:txBody>
        </p:sp>
        <p:sp>
          <p:nvSpPr>
            <p:cNvPr id="44" name="Rectangle 43"/>
            <p:cNvSpPr/>
            <p:nvPr/>
          </p:nvSpPr>
          <p:spPr>
            <a:xfrm>
              <a:off x="2209800" y="1752600"/>
              <a:ext cx="1371600"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FFFFFF"/>
                  </a:solidFill>
                  <a:ea typeface="ＭＳ 明朝" charset="-128"/>
                  <a:cs typeface="Calibri Light" charset="0"/>
                </a:rPr>
                <a:t>Languages</a:t>
              </a:r>
              <a:endParaRPr lang="en-US" sz="1000">
                <a:latin typeface="Times" charset="0"/>
                <a:ea typeface="ＭＳ 明朝" charset="-128"/>
                <a:cs typeface="Times New Roman" charset="0"/>
              </a:endParaRPr>
            </a:p>
          </p:txBody>
        </p:sp>
        <p:sp>
          <p:nvSpPr>
            <p:cNvPr id="45" name="Rectangle 44"/>
            <p:cNvSpPr/>
            <p:nvPr/>
          </p:nvSpPr>
          <p:spPr>
            <a:xfrm>
              <a:off x="3733800" y="1752600"/>
              <a:ext cx="2209801" cy="495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FFFFFF"/>
                  </a:solidFill>
                  <a:ea typeface="ＭＳ 明朝" charset="-128"/>
                  <a:cs typeface="Calibri Light" charset="0"/>
                </a:rPr>
                <a:t>Parallel Semantics </a:t>
              </a:r>
              <a:endParaRPr lang="en-US" sz="1000">
                <a:latin typeface="Times" charset="0"/>
                <a:ea typeface="ＭＳ 明朝" charset="-128"/>
                <a:cs typeface="Times New Roman" charset="0"/>
              </a:endParaRPr>
            </a:p>
          </p:txBody>
        </p:sp>
      </p:grpSp>
      <p:sp>
        <p:nvSpPr>
          <p:cNvPr id="46" name="Rectangle 45"/>
          <p:cNvSpPr/>
          <p:nvPr/>
        </p:nvSpPr>
        <p:spPr>
          <a:xfrm>
            <a:off x="1892035" y="5420330"/>
            <a:ext cx="7848600" cy="1477328"/>
          </a:xfrm>
          <a:prstGeom prst="rect">
            <a:avLst/>
          </a:prstGeom>
        </p:spPr>
        <p:txBody>
          <a:bodyPr wrap="square">
            <a:spAutoFit/>
          </a:bodyPr>
          <a:lstStyle/>
          <a:p>
            <a:r>
              <a:rPr lang="en-US" dirty="0">
                <a:latin typeface="Cambria" charset="0"/>
                <a:ea typeface="ＭＳ 明朝" charset="-128"/>
                <a:cs typeface="Calibri Light" charset="0"/>
              </a:rPr>
              <a:t>The system stack of a general supercomputer consists of a system hardware layer and several software layers.  The first of the software layers is the operating system encompassing both resource management and middleware to access I/O channels.  Higher software layers include runtime systems and workflow management.</a:t>
            </a:r>
            <a:r>
              <a:rPr lang="en-US" dirty="0"/>
              <a:t> </a:t>
            </a:r>
          </a:p>
        </p:txBody>
      </p:sp>
    </p:spTree>
    <p:extLst>
      <p:ext uri="{BB962C8B-B14F-4D97-AF65-F5344CB8AC3E}">
        <p14:creationId xmlns:p14="http://schemas.microsoft.com/office/powerpoint/2010/main" val="1628092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1200"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Programming Models and Interfaces</a:t>
            </a:r>
            <a:endParaRPr lang="en-US" kern="0" dirty="0"/>
          </a:p>
        </p:txBody>
      </p:sp>
      <p:sp>
        <p:nvSpPr>
          <p:cNvPr id="3" name="Content Placeholder 2"/>
          <p:cNvSpPr txBox="1">
            <a:spLocks/>
          </p:cNvSpPr>
          <p:nvPr/>
        </p:nvSpPr>
        <p:spPr>
          <a:xfrm>
            <a:off x="5468938" y="950913"/>
            <a:ext cx="5122862" cy="4983162"/>
          </a:xfrm>
          <a:prstGeom prst="rect">
            <a:avLst/>
          </a:prstGeom>
        </p:spPr>
        <p:txBody>
          <a:bodyPr>
            <a:normAutofit fontScale="92500" lnSpcReduction="10000"/>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Sequential</a:t>
            </a:r>
          </a:p>
          <a:p>
            <a:pPr lvl="1">
              <a:defRPr/>
            </a:pPr>
            <a:r>
              <a:rPr lang="en-US" kern="0" dirty="0"/>
              <a:t>Fortran</a:t>
            </a:r>
          </a:p>
          <a:p>
            <a:pPr lvl="1">
              <a:defRPr/>
            </a:pPr>
            <a:r>
              <a:rPr lang="en-US" kern="0" dirty="0"/>
              <a:t>C</a:t>
            </a:r>
          </a:p>
          <a:p>
            <a:pPr lvl="1">
              <a:defRPr/>
            </a:pPr>
            <a:r>
              <a:rPr lang="en-US" kern="0" dirty="0"/>
              <a:t>C++</a:t>
            </a:r>
          </a:p>
          <a:p>
            <a:pPr>
              <a:defRPr/>
            </a:pPr>
            <a:r>
              <a:rPr lang="en-US" kern="0" dirty="0"/>
              <a:t>Capacity/Throughput</a:t>
            </a:r>
          </a:p>
          <a:p>
            <a:pPr lvl="1">
              <a:defRPr/>
            </a:pPr>
            <a:r>
              <a:rPr lang="en-US" kern="0" dirty="0"/>
              <a:t>Job stream parallelism</a:t>
            </a:r>
          </a:p>
          <a:p>
            <a:pPr lvl="1">
              <a:defRPr/>
            </a:pPr>
            <a:r>
              <a:rPr lang="en-US" kern="0" dirty="0"/>
              <a:t>Condor</a:t>
            </a:r>
          </a:p>
          <a:p>
            <a:pPr lvl="1">
              <a:defRPr/>
            </a:pPr>
            <a:r>
              <a:rPr lang="en-US" kern="0" dirty="0"/>
              <a:t>Moab</a:t>
            </a:r>
          </a:p>
          <a:p>
            <a:pPr>
              <a:defRPr/>
            </a:pPr>
            <a:r>
              <a:rPr lang="en-US" kern="0" dirty="0"/>
              <a:t>Cooperative</a:t>
            </a:r>
          </a:p>
          <a:p>
            <a:pPr lvl="1">
              <a:defRPr/>
            </a:pPr>
            <a:r>
              <a:rPr lang="en-US" kern="0" dirty="0"/>
              <a:t>Communicating Sequential Processing</a:t>
            </a:r>
          </a:p>
          <a:p>
            <a:pPr lvl="1">
              <a:defRPr/>
            </a:pPr>
            <a:r>
              <a:rPr lang="en-US" kern="0" dirty="0"/>
              <a:t>MPI </a:t>
            </a:r>
          </a:p>
          <a:p>
            <a:pPr>
              <a:defRPr/>
            </a:pPr>
            <a:r>
              <a:rPr lang="en-US" kern="0" dirty="0"/>
              <a:t>Capability</a:t>
            </a:r>
          </a:p>
          <a:p>
            <a:pPr lvl="1">
              <a:defRPr/>
            </a:pPr>
            <a:r>
              <a:rPr lang="en-US" kern="0" dirty="0"/>
              <a:t>Shared memory, multiple threads</a:t>
            </a:r>
          </a:p>
          <a:p>
            <a:pPr lvl="1">
              <a:defRPr/>
            </a:pPr>
            <a:r>
              <a:rPr lang="en-US" kern="0" dirty="0"/>
              <a:t>OpenMP</a:t>
            </a:r>
          </a:p>
          <a:p>
            <a:pPr lvl="1">
              <a:defRPr/>
            </a:pPr>
            <a:r>
              <a:rPr lang="en-US" kern="0" dirty="0"/>
              <a:t>Cilk++</a:t>
            </a:r>
          </a:p>
        </p:txBody>
      </p:sp>
      <p:pic>
        <p:nvPicPr>
          <p:cNvPr id="18435"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81201" y="1143000"/>
            <a:ext cx="3487737" cy="49831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1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6647322"/>
              </p:ext>
            </p:extLst>
          </p:nvPr>
        </p:nvGraphicFramePr>
        <p:xfrm>
          <a:off x="1212111" y="616688"/>
          <a:ext cx="8956866" cy="6066176"/>
        </p:xfrm>
        <a:graphic>
          <a:graphicData uri="http://schemas.openxmlformats.org/drawingml/2006/table">
            <a:tbl>
              <a:tblPr firstRow="1" firstCol="1" bandRow="1">
                <a:tableStyleId>{5C22544A-7EE6-4342-B048-85BDC9FD1C3A}</a:tableStyleId>
              </a:tblPr>
              <a:tblGrid>
                <a:gridCol w="2238742">
                  <a:extLst>
                    <a:ext uri="{9D8B030D-6E8A-4147-A177-3AD203B41FA5}">
                      <a16:colId xmlns:a16="http://schemas.microsoft.com/office/drawing/2014/main" val="20000"/>
                    </a:ext>
                  </a:extLst>
                </a:gridCol>
                <a:gridCol w="2238742">
                  <a:extLst>
                    <a:ext uri="{9D8B030D-6E8A-4147-A177-3AD203B41FA5}">
                      <a16:colId xmlns:a16="http://schemas.microsoft.com/office/drawing/2014/main" val="20001"/>
                    </a:ext>
                  </a:extLst>
                </a:gridCol>
                <a:gridCol w="2239691">
                  <a:extLst>
                    <a:ext uri="{9D8B030D-6E8A-4147-A177-3AD203B41FA5}">
                      <a16:colId xmlns:a16="http://schemas.microsoft.com/office/drawing/2014/main" val="20002"/>
                    </a:ext>
                  </a:extLst>
                </a:gridCol>
                <a:gridCol w="2239691">
                  <a:extLst>
                    <a:ext uri="{9D8B030D-6E8A-4147-A177-3AD203B41FA5}">
                      <a16:colId xmlns:a16="http://schemas.microsoft.com/office/drawing/2014/main" val="20003"/>
                    </a:ext>
                  </a:extLst>
                </a:gridCol>
              </a:tblGrid>
              <a:tr h="692424">
                <a:tc>
                  <a:txBody>
                    <a:bodyPr/>
                    <a:lstStyle/>
                    <a:p>
                      <a:pPr marL="0" marR="0" algn="l">
                        <a:spcBef>
                          <a:spcPts val="0"/>
                        </a:spcBef>
                        <a:spcAft>
                          <a:spcPts val="0"/>
                        </a:spcAft>
                      </a:pPr>
                      <a:r>
                        <a:rPr lang="en-US" sz="1600">
                          <a:effectLst/>
                        </a:rPr>
                        <a:t>Supercomputing Problem Representatives </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Academia</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Industry</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Government</a:t>
                      </a:r>
                      <a:endParaRPr lang="en-US" sz="160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0"/>
                  </a:ext>
                </a:extLst>
              </a:tr>
              <a:tr h="1384850">
                <a:tc>
                  <a:txBody>
                    <a:bodyPr/>
                    <a:lstStyle/>
                    <a:p>
                      <a:pPr marL="0" marR="0" algn="l">
                        <a:spcBef>
                          <a:spcPts val="0"/>
                        </a:spcBef>
                        <a:spcAft>
                          <a:spcPts val="0"/>
                        </a:spcAft>
                      </a:pPr>
                      <a:r>
                        <a:rPr lang="en-US" sz="1600">
                          <a:effectLst/>
                        </a:rPr>
                        <a:t>Solution of Partial Differential Equations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Navier-Stokes equations, Einstein equations, Maxwell Equations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Black-Scholes Equation, Navier-Stokes equations for compressible flow, oil reservoir modeling</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Weather prediction, hurricane modeling, storm surge modeling, sea ice modeling</a:t>
                      </a:r>
                      <a:endParaRPr lang="en-US" sz="160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1"/>
                  </a:ext>
                </a:extLst>
              </a:tr>
              <a:tr h="923234">
                <a:tc>
                  <a:txBody>
                    <a:bodyPr/>
                    <a:lstStyle/>
                    <a:p>
                      <a:pPr marL="0" marR="0" algn="l">
                        <a:spcBef>
                          <a:spcPts val="0"/>
                        </a:spcBef>
                        <a:spcAft>
                          <a:spcPts val="0"/>
                        </a:spcAft>
                      </a:pPr>
                      <a:r>
                        <a:rPr lang="en-US" sz="1600" dirty="0">
                          <a:effectLst/>
                        </a:rPr>
                        <a:t>Large systems with pairwise force interactions</a:t>
                      </a:r>
                      <a:endParaRPr lang="en-US" sz="1600" dirty="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Cosmology, molecular dynamics simulations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Medicine development, biomolecular dynamics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Plasma modeling</a:t>
                      </a:r>
                      <a:endParaRPr lang="en-US" sz="160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2"/>
                  </a:ext>
                </a:extLst>
              </a:tr>
              <a:tr h="1615658">
                <a:tc>
                  <a:txBody>
                    <a:bodyPr/>
                    <a:lstStyle/>
                    <a:p>
                      <a:pPr marL="0" marR="0" algn="l">
                        <a:spcBef>
                          <a:spcPts val="0"/>
                        </a:spcBef>
                        <a:spcAft>
                          <a:spcPts val="0"/>
                        </a:spcAft>
                      </a:pPr>
                      <a:r>
                        <a:rPr lang="en-US" sz="1600">
                          <a:effectLst/>
                        </a:rPr>
                        <a:t>Linear Algebra</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Supporting the solution of partial differential equations, fundamental benchmarks HPL and HPCG</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Search engine PageRank, finite element simulations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HPC machine evaluation, climate modeling</a:t>
                      </a:r>
                      <a:endParaRPr lang="en-US" sz="160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3"/>
                  </a:ext>
                </a:extLst>
              </a:tr>
              <a:tr h="461617">
                <a:tc>
                  <a:txBody>
                    <a:bodyPr/>
                    <a:lstStyle/>
                    <a:p>
                      <a:pPr marL="0" marR="0" algn="l">
                        <a:spcBef>
                          <a:spcPts val="0"/>
                        </a:spcBef>
                        <a:spcAft>
                          <a:spcPts val="0"/>
                        </a:spcAft>
                      </a:pPr>
                      <a:r>
                        <a:rPr lang="en-US" sz="1600">
                          <a:effectLst/>
                        </a:rPr>
                        <a:t>Graph Problems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Systems research, machine learning</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Fraud detection</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Security services, data analytics</a:t>
                      </a:r>
                      <a:endParaRPr lang="en-US" sz="160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4"/>
                  </a:ext>
                </a:extLst>
              </a:tr>
              <a:tr h="923234">
                <a:tc>
                  <a:txBody>
                    <a:bodyPr/>
                    <a:lstStyle/>
                    <a:p>
                      <a:pPr marL="0" marR="0" algn="l">
                        <a:spcBef>
                          <a:spcPts val="0"/>
                        </a:spcBef>
                        <a:spcAft>
                          <a:spcPts val="0"/>
                        </a:spcAft>
                      </a:pPr>
                      <a:r>
                        <a:rPr lang="en-US" sz="1600">
                          <a:effectLst/>
                        </a:rPr>
                        <a:t>Stochastic Systems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Radiation transport, particle physics</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a:effectLst/>
                        </a:rPr>
                        <a:t>Risk analysis in finance, nuclear reactor design, process control</a:t>
                      </a:r>
                      <a:endParaRPr lang="en-US" sz="1600">
                        <a:effectLst/>
                        <a:latin typeface="Cambria" charset="0"/>
                        <a:ea typeface="ＭＳ 明朝" charset="-128"/>
                        <a:cs typeface="Calibri Light" charset="0"/>
                      </a:endParaRPr>
                    </a:p>
                  </a:txBody>
                  <a:tcPr marL="65278" marR="65278" marT="0" marB="0"/>
                </a:tc>
                <a:tc>
                  <a:txBody>
                    <a:bodyPr/>
                    <a:lstStyle/>
                    <a:p>
                      <a:pPr marL="0" marR="0" algn="l">
                        <a:spcBef>
                          <a:spcPts val="0"/>
                        </a:spcBef>
                        <a:spcAft>
                          <a:spcPts val="0"/>
                        </a:spcAft>
                      </a:pPr>
                      <a:r>
                        <a:rPr lang="en-US" sz="1600" dirty="0">
                          <a:effectLst/>
                        </a:rPr>
                        <a:t>Public health, modeling spread of disease</a:t>
                      </a:r>
                      <a:endParaRPr lang="en-US" sz="1600" dirty="0">
                        <a:effectLst/>
                        <a:latin typeface="Cambria" charset="0"/>
                        <a:ea typeface="ＭＳ 明朝" charset="-128"/>
                        <a:cs typeface="Calibri Light" charset="0"/>
                      </a:endParaRPr>
                    </a:p>
                  </a:txBody>
                  <a:tcPr marL="65278" marR="65278"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965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a:ext>
            </a:extLst>
          </a:blip>
          <a:stretch>
            <a:fillRect/>
          </a:stretch>
        </p:blipFill>
        <p:spPr>
          <a:xfrm>
            <a:off x="2514600" y="609600"/>
            <a:ext cx="6629400" cy="3505200"/>
          </a:xfrm>
          <a:prstGeom prst="rect">
            <a:avLst/>
          </a:prstGeom>
        </p:spPr>
      </p:pic>
      <p:sp>
        <p:nvSpPr>
          <p:cNvPr id="3" name="Rectangle 2"/>
          <p:cNvSpPr/>
          <p:nvPr/>
        </p:nvSpPr>
        <p:spPr>
          <a:xfrm>
            <a:off x="2286001" y="4648200"/>
            <a:ext cx="7888941" cy="1477328"/>
          </a:xfrm>
          <a:prstGeom prst="rect">
            <a:avLst/>
          </a:prstGeom>
        </p:spPr>
        <p:txBody>
          <a:bodyPr wrap="square">
            <a:spAutoFit/>
          </a:bodyPr>
          <a:lstStyle/>
          <a:p>
            <a:r>
              <a:rPr lang="en-US" dirty="0">
                <a:latin typeface="Cambria" charset="0"/>
                <a:ea typeface="ＭＳ 明朝" charset="-128"/>
                <a:cs typeface="Calibri Light" charset="0"/>
              </a:rPr>
              <a:t>A Particle-In-Cell simulation from the </a:t>
            </a:r>
            <a:r>
              <a:rPr lang="en-US" dirty="0" err="1">
                <a:latin typeface="Cambria" charset="0"/>
                <a:ea typeface="ＭＳ 明朝" charset="-128"/>
                <a:cs typeface="Calibri Light" charset="0"/>
              </a:rPr>
              <a:t>Gyrokinetic</a:t>
            </a:r>
            <a:r>
              <a:rPr lang="en-US" dirty="0">
                <a:latin typeface="Cambria" charset="0"/>
                <a:ea typeface="ＭＳ 明朝" charset="-128"/>
                <a:cs typeface="Calibri Light" charset="0"/>
              </a:rPr>
              <a:t> Toroidal code  (Princeton Plasma Physics laboratory)  that simulates a plasma within a Tokomak fusion device.  A sampling of some particles within the toroid are shown here colored according to their velocity with different supercomputing processor boundaries delineated by the toroidal subdivisions.</a:t>
            </a:r>
            <a:r>
              <a:rPr lang="en-US" dirty="0"/>
              <a:t> </a:t>
            </a:r>
          </a:p>
        </p:txBody>
      </p:sp>
    </p:spTree>
    <p:extLst>
      <p:ext uri="{BB962C8B-B14F-4D97-AF65-F5344CB8AC3E}">
        <p14:creationId xmlns:p14="http://schemas.microsoft.com/office/powerpoint/2010/main" val="201207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F98E-6F5B-40BA-95EF-61B33DB0EE33}"/>
              </a:ext>
            </a:extLst>
          </p:cNvPr>
          <p:cNvSpPr>
            <a:spLocks noGrp="1"/>
          </p:cNvSpPr>
          <p:nvPr>
            <p:ph type="title"/>
          </p:nvPr>
        </p:nvSpPr>
        <p:spPr/>
        <p:txBody>
          <a:bodyPr/>
          <a:lstStyle/>
          <a:p>
            <a:r>
              <a:rPr lang="en-CA" dirty="0"/>
              <a:t>Assignments</a:t>
            </a:r>
          </a:p>
        </p:txBody>
      </p:sp>
      <p:sp>
        <p:nvSpPr>
          <p:cNvPr id="3" name="Content Placeholder 2">
            <a:extLst>
              <a:ext uri="{FF2B5EF4-FFF2-40B4-BE49-F238E27FC236}">
                <a16:creationId xmlns:a16="http://schemas.microsoft.com/office/drawing/2014/main" id="{902E0D19-6597-4277-AE18-AFD11C1303C0}"/>
              </a:ext>
            </a:extLst>
          </p:cNvPr>
          <p:cNvSpPr>
            <a:spLocks noGrp="1"/>
          </p:cNvSpPr>
          <p:nvPr>
            <p:ph idx="1"/>
          </p:nvPr>
        </p:nvSpPr>
        <p:spPr/>
        <p:txBody>
          <a:bodyPr/>
          <a:lstStyle/>
          <a:p>
            <a:r>
              <a:rPr lang="en-CA" b="1" dirty="0"/>
              <a:t>Assignment 1:</a:t>
            </a:r>
            <a:r>
              <a:rPr lang="en-CA" dirty="0"/>
              <a:t> 10% Benchmarking, writing HPC code </a:t>
            </a:r>
            <a:r>
              <a:rPr lang="en-CA" dirty="0">
                <a:solidFill>
                  <a:srgbClr val="FF0000"/>
                </a:solidFill>
              </a:rPr>
              <a:t>sept 24 (probably not until the week after)</a:t>
            </a:r>
          </a:p>
          <a:p>
            <a:r>
              <a:rPr lang="en-CA" b="1" dirty="0"/>
              <a:t>Assignment 2:</a:t>
            </a:r>
            <a:r>
              <a:rPr lang="en-CA" dirty="0"/>
              <a:t> 10% Open MP Due  Oct 22nd</a:t>
            </a:r>
          </a:p>
          <a:p>
            <a:r>
              <a:rPr lang="en-CA" b="1" dirty="0"/>
              <a:t>Assignment 3:</a:t>
            </a:r>
            <a:r>
              <a:rPr lang="en-CA" dirty="0"/>
              <a:t> 10% MPI Due Nov 12</a:t>
            </a:r>
          </a:p>
          <a:p>
            <a:r>
              <a:rPr lang="en-CA" b="1" dirty="0"/>
              <a:t>Assignment 4</a:t>
            </a:r>
            <a:r>
              <a:rPr lang="en-CA" dirty="0"/>
              <a:t>: 10% Parallel Algorithms Due Nov 26</a:t>
            </a:r>
          </a:p>
          <a:p>
            <a:endParaRPr lang="en-CA" dirty="0"/>
          </a:p>
          <a:p>
            <a:r>
              <a:rPr lang="en-CA" dirty="0"/>
              <a:t>Project:  Final exam</a:t>
            </a:r>
          </a:p>
          <a:p>
            <a:endParaRPr lang="en-CA" dirty="0"/>
          </a:p>
          <a:p>
            <a:endParaRPr lang="en-CA" dirty="0"/>
          </a:p>
          <a:p>
            <a:endParaRPr lang="en-CA" dirty="0"/>
          </a:p>
        </p:txBody>
      </p:sp>
    </p:spTree>
    <p:extLst>
      <p:ext uri="{BB962C8B-B14F-4D97-AF65-F5344CB8AC3E}">
        <p14:creationId xmlns:p14="http://schemas.microsoft.com/office/powerpoint/2010/main" val="392590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0400" y="457200"/>
            <a:ext cx="6026150" cy="3708400"/>
          </a:xfrm>
          <a:prstGeom prst="rect">
            <a:avLst/>
          </a:prstGeom>
        </p:spPr>
      </p:pic>
      <p:sp>
        <p:nvSpPr>
          <p:cNvPr id="3" name="Rectangle 1"/>
          <p:cNvSpPr>
            <a:spLocks noChangeArrowheads="1"/>
          </p:cNvSpPr>
          <p:nvPr/>
        </p:nvSpPr>
        <p:spPr bwMode="auto">
          <a:xfrm>
            <a:off x="2174875" y="4800601"/>
            <a:ext cx="807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latin typeface="Arial" charset="0"/>
              </a:rPr>
              <a:t>Researchers at BP use HPC to simulate sub-surface geologies using multi-dimensional analysis and characterization to accurately identify oil reservoirs.  </a:t>
            </a:r>
          </a:p>
        </p:txBody>
      </p:sp>
    </p:spTree>
    <p:extLst>
      <p:ext uri="{BB962C8B-B14F-4D97-AF65-F5344CB8AC3E}">
        <p14:creationId xmlns:p14="http://schemas.microsoft.com/office/powerpoint/2010/main" val="509300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6413" y="0"/>
            <a:ext cx="4774077" cy="6858000"/>
          </a:xfrm>
          <a:prstGeom prst="rect">
            <a:avLst/>
          </a:prstGeom>
        </p:spPr>
      </p:pic>
      <p:sp>
        <p:nvSpPr>
          <p:cNvPr id="3" name="TextBox 2"/>
          <p:cNvSpPr txBox="1"/>
          <p:nvPr/>
        </p:nvSpPr>
        <p:spPr>
          <a:xfrm>
            <a:off x="6320489" y="2057401"/>
            <a:ext cx="4191000" cy="2031325"/>
          </a:xfrm>
          <a:prstGeom prst="rect">
            <a:avLst/>
          </a:prstGeom>
          <a:noFill/>
        </p:spPr>
        <p:txBody>
          <a:bodyPr wrap="square" rtlCol="0">
            <a:spAutoFit/>
          </a:bodyPr>
          <a:lstStyle/>
          <a:p>
            <a:r>
              <a:rPr lang="en-US" dirty="0"/>
              <a:t>HPC is frequently used in high-fidelity virtual engine simulation and design. (Bottom) Researchers at NASA use HPC to simulate the design of next-generation turbines for both aviation and power production. </a:t>
            </a:r>
          </a:p>
          <a:p>
            <a:endParaRPr lang="en-US" dirty="0"/>
          </a:p>
        </p:txBody>
      </p:sp>
    </p:spTree>
    <p:extLst>
      <p:ext uri="{BB962C8B-B14F-4D97-AF65-F5344CB8AC3E}">
        <p14:creationId xmlns:p14="http://schemas.microsoft.com/office/powerpoint/2010/main" val="105641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609600"/>
            <a:ext cx="2286000" cy="255722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52600" y="3429000"/>
            <a:ext cx="5245100" cy="2882900"/>
          </a:xfrm>
          <a:prstGeom prst="rect">
            <a:avLst/>
          </a:prstGeom>
        </p:spPr>
      </p:pic>
      <p:sp>
        <p:nvSpPr>
          <p:cNvPr id="4" name="TextBox 3"/>
          <p:cNvSpPr txBox="1"/>
          <p:nvPr/>
        </p:nvSpPr>
        <p:spPr>
          <a:xfrm>
            <a:off x="6997700" y="4131786"/>
            <a:ext cx="3390900" cy="1477328"/>
          </a:xfrm>
          <a:prstGeom prst="rect">
            <a:avLst/>
          </a:prstGeom>
          <a:noFill/>
        </p:spPr>
        <p:txBody>
          <a:bodyPr wrap="square" rtlCol="0">
            <a:spAutoFit/>
          </a:bodyPr>
          <a:lstStyle/>
          <a:p>
            <a:r>
              <a:rPr lang="en-US"/>
              <a:t>Researchers at Oak Ridge National Laboratory explore the advection of carbon dioxide in an atmospheric model. </a:t>
            </a:r>
          </a:p>
          <a:p>
            <a:endParaRPr lang="en-US" dirty="0"/>
          </a:p>
        </p:txBody>
      </p:sp>
      <p:sp>
        <p:nvSpPr>
          <p:cNvPr id="5" name="Rectangle 4"/>
          <p:cNvSpPr/>
          <p:nvPr/>
        </p:nvSpPr>
        <p:spPr>
          <a:xfrm>
            <a:off x="4953000" y="1565045"/>
            <a:ext cx="4572000" cy="646331"/>
          </a:xfrm>
          <a:prstGeom prst="rect">
            <a:avLst/>
          </a:prstGeom>
        </p:spPr>
        <p:txBody>
          <a:bodyPr>
            <a:spAutoFit/>
          </a:bodyPr>
          <a:lstStyle/>
          <a:p>
            <a:r>
              <a:rPr lang="en-US">
                <a:latin typeface="AdvPSA88A" charset="0"/>
              </a:rPr>
              <a:t>HPC is used to develop virtual models of kidney podocytes. </a:t>
            </a:r>
            <a:endParaRPr lang="en-US"/>
          </a:p>
        </p:txBody>
      </p:sp>
    </p:spTree>
    <p:extLst>
      <p:ext uri="{BB962C8B-B14F-4D97-AF65-F5344CB8AC3E}">
        <p14:creationId xmlns:p14="http://schemas.microsoft.com/office/powerpoint/2010/main" val="1041417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81400945"/>
              </p:ext>
            </p:extLst>
          </p:nvPr>
        </p:nvGraphicFramePr>
        <p:xfrm>
          <a:off x="625194" y="374266"/>
          <a:ext cx="10828198" cy="5996762"/>
        </p:xfrm>
        <a:graphic>
          <a:graphicData uri="http://schemas.openxmlformats.org/drawingml/2006/table">
            <a:tbl>
              <a:tblPr firstRow="1" firstCol="1" bandRow="1">
                <a:tableStyleId>{5C22544A-7EE6-4342-B048-85BDC9FD1C3A}</a:tableStyleId>
              </a:tblPr>
              <a:tblGrid>
                <a:gridCol w="2827747">
                  <a:extLst>
                    <a:ext uri="{9D8B030D-6E8A-4147-A177-3AD203B41FA5}">
                      <a16:colId xmlns:a16="http://schemas.microsoft.com/office/drawing/2014/main" val="20000"/>
                    </a:ext>
                  </a:extLst>
                </a:gridCol>
                <a:gridCol w="7782525">
                  <a:extLst>
                    <a:ext uri="{9D8B030D-6E8A-4147-A177-3AD203B41FA5}">
                      <a16:colId xmlns:a16="http://schemas.microsoft.com/office/drawing/2014/main" val="20001"/>
                    </a:ext>
                  </a:extLst>
                </a:gridCol>
                <a:gridCol w="217926">
                  <a:extLst>
                    <a:ext uri="{9D8B030D-6E8A-4147-A177-3AD203B41FA5}">
                      <a16:colId xmlns:a16="http://schemas.microsoft.com/office/drawing/2014/main" val="20002"/>
                    </a:ext>
                  </a:extLst>
                </a:gridCol>
              </a:tblGrid>
              <a:tr h="499730">
                <a:tc>
                  <a:txBody>
                    <a:bodyPr/>
                    <a:lstStyle/>
                    <a:p>
                      <a:pPr marL="0" marR="0" algn="l">
                        <a:spcBef>
                          <a:spcPts val="0"/>
                        </a:spcBef>
                        <a:spcAft>
                          <a:spcPts val="0"/>
                        </a:spcAft>
                      </a:pPr>
                      <a:r>
                        <a:rPr lang="en-US" sz="2000" u="sng">
                          <a:effectLst/>
                        </a:rPr>
                        <a:t>Vertical Segments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a:effectLst/>
                        </a:rPr>
                        <a:t>Common Workflows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0"/>
                  </a:ext>
                </a:extLst>
              </a:tr>
              <a:tr h="999460">
                <a:tc>
                  <a:txBody>
                    <a:bodyPr/>
                    <a:lstStyle/>
                    <a:p>
                      <a:pPr marL="0" marR="0" algn="l">
                        <a:spcBef>
                          <a:spcPts val="0"/>
                        </a:spcBef>
                        <a:spcAft>
                          <a:spcPts val="0"/>
                        </a:spcAft>
                      </a:pPr>
                      <a:r>
                        <a:rPr lang="en-US" sz="2000" u="sng">
                          <a:effectLst/>
                        </a:rPr>
                        <a:t>Financial Services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a:effectLst/>
                        </a:rPr>
                        <a:t>Fraud and Anomaly Detection, Backtesting for Algorithmic / proprietary trading, Risk Analytics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1"/>
                  </a:ext>
                </a:extLst>
              </a:tr>
              <a:tr h="499730">
                <a:tc>
                  <a:txBody>
                    <a:bodyPr/>
                    <a:lstStyle/>
                    <a:p>
                      <a:pPr marL="0" marR="0" algn="l">
                        <a:spcBef>
                          <a:spcPts val="0"/>
                        </a:spcBef>
                        <a:spcAft>
                          <a:spcPts val="0"/>
                        </a:spcAft>
                      </a:pPr>
                      <a:r>
                        <a:rPr lang="en-US" sz="2000" u="sng">
                          <a:effectLst/>
                        </a:rPr>
                        <a:t>Oil and Gas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a:effectLst/>
                        </a:rPr>
                        <a:t>Seismic Processing, Interpretation , Reservoir modeling</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2"/>
                  </a:ext>
                </a:extLst>
              </a:tr>
              <a:tr h="1998922">
                <a:tc>
                  <a:txBody>
                    <a:bodyPr/>
                    <a:lstStyle/>
                    <a:p>
                      <a:pPr marL="0" marR="0" algn="l">
                        <a:spcBef>
                          <a:spcPts val="0"/>
                        </a:spcBef>
                        <a:spcAft>
                          <a:spcPts val="0"/>
                        </a:spcAft>
                      </a:pPr>
                      <a:r>
                        <a:rPr lang="en-US" sz="2000" u="sng">
                          <a:effectLst/>
                        </a:rPr>
                        <a:t>Manufacturing</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a:effectLst/>
                        </a:rPr>
                        <a:t>Materials Simulation, Structural Simulations (Noise/Vibration/Hardness &amp; Crash), Aerodynamics simulations, Design space exploration, Thermal simulations and many more</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3"/>
                  </a:ext>
                </a:extLst>
              </a:tr>
              <a:tr h="999460">
                <a:tc>
                  <a:txBody>
                    <a:bodyPr/>
                    <a:lstStyle/>
                    <a:p>
                      <a:pPr marL="0" marR="0" algn="l">
                        <a:spcBef>
                          <a:spcPts val="0"/>
                        </a:spcBef>
                        <a:spcAft>
                          <a:spcPts val="0"/>
                        </a:spcAft>
                      </a:pPr>
                      <a:r>
                        <a:rPr lang="en-US" sz="2000" u="sng">
                          <a:effectLst/>
                        </a:rPr>
                        <a:t>Life Sciences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a:effectLst/>
                        </a:rPr>
                        <a:t>Molecular Dynamics, Drug discovery, Virtual modeling, gnome sequencing and many more.</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4"/>
                  </a:ext>
                </a:extLst>
              </a:tr>
              <a:tr h="999460">
                <a:tc>
                  <a:txBody>
                    <a:bodyPr/>
                    <a:lstStyle/>
                    <a:p>
                      <a:pPr marL="0" marR="0" algn="l">
                        <a:spcBef>
                          <a:spcPts val="0"/>
                        </a:spcBef>
                        <a:spcAft>
                          <a:spcPts val="0"/>
                        </a:spcAft>
                      </a:pPr>
                      <a:r>
                        <a:rPr lang="en-US" sz="2000" u="sng">
                          <a:effectLst/>
                        </a:rPr>
                        <a:t>Earth Sciences</a:t>
                      </a:r>
                      <a:endParaRPr lang="en-US" sz="200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r>
                        <a:rPr lang="en-US" sz="2000" u="sng" dirty="0">
                          <a:effectLst/>
                        </a:rPr>
                        <a:t>Atmospheric modeling, Hydrodynamic modeling, Ice Modeling, Coupled Climate Modeling</a:t>
                      </a:r>
                      <a:endParaRPr lang="en-US" sz="2000" dirty="0">
                        <a:effectLst/>
                        <a:latin typeface="Cambria" charset="0"/>
                        <a:ea typeface="ＭＳ 明朝" charset="-128"/>
                        <a:cs typeface="Calibri Light" charset="0"/>
                      </a:endParaRPr>
                    </a:p>
                  </a:txBody>
                  <a:tcPr marL="68580" marR="68580" marT="0" marB="0"/>
                </a:tc>
                <a:tc>
                  <a:txBody>
                    <a:bodyPr/>
                    <a:lstStyle/>
                    <a:p>
                      <a:pPr marL="0" marR="0" algn="l">
                        <a:spcBef>
                          <a:spcPts val="0"/>
                        </a:spcBef>
                        <a:spcAft>
                          <a:spcPts val="0"/>
                        </a:spcAft>
                      </a:pPr>
                      <a:endParaRPr lang="en-US" sz="1200" dirty="0">
                        <a:effectLst/>
                        <a:latin typeface="Cambria" charset="0"/>
                        <a:ea typeface="ＭＳ 明朝" charset="-128"/>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581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014538" y="328614"/>
            <a:ext cx="82724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eaLnBrk="1" hangingPunct="1">
              <a:lnSpc>
                <a:spcPct val="75000"/>
              </a:lnSpc>
              <a:defRPr/>
            </a:pPr>
            <a:r>
              <a:rPr lang="en-US" kern="0"/>
              <a:t>History of HPC</a:t>
            </a:r>
            <a:endParaRPr lang="en-US" kern="0" dirty="0"/>
          </a:p>
        </p:txBody>
      </p:sp>
      <p:pic>
        <p:nvPicPr>
          <p:cNvPr id="6146" name="Picture 4" descr="1946_eniac"/>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2438400"/>
            <a:ext cx="12001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7" name="Picture 74" descr="1964_cdc660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3000" y="4691063"/>
            <a:ext cx="1447800" cy="1301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48" name="Picture 5" descr="1949_edsac"/>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1066800"/>
            <a:ext cx="1189038" cy="1416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6" descr="Cray-1-Supercomputer-1976-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10200" y="1143000"/>
            <a:ext cx="1339850" cy="12144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0" name="Rectangle 2"/>
          <p:cNvSpPr>
            <a:spLocks noChangeArrowheads="1"/>
          </p:cNvSpPr>
          <p:nvPr/>
        </p:nvSpPr>
        <p:spPr bwMode="auto">
          <a:xfrm>
            <a:off x="3048000" y="3200400"/>
            <a:ext cx="838200" cy="304800"/>
          </a:xfrm>
          <a:prstGeom prst="rect">
            <a:avLst/>
          </a:prstGeom>
          <a:solidFill>
            <a:srgbClr val="CC66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grpSp>
        <p:nvGrpSpPr>
          <p:cNvPr id="6151" name="Group 7"/>
          <p:cNvGrpSpPr>
            <a:grpSpLocks/>
          </p:cNvGrpSpPr>
          <p:nvPr/>
        </p:nvGrpSpPr>
        <p:grpSpPr bwMode="auto">
          <a:xfrm>
            <a:off x="2914651" y="2895600"/>
            <a:ext cx="7756525" cy="884238"/>
            <a:chOff x="432" y="1392"/>
            <a:chExt cx="4792" cy="557"/>
          </a:xfrm>
        </p:grpSpPr>
        <p:sp>
          <p:nvSpPr>
            <p:cNvPr id="6198" name="Text Box 8"/>
            <p:cNvSpPr txBox="1">
              <a:spLocks noChangeArrowheads="1"/>
            </p:cNvSpPr>
            <p:nvPr/>
          </p:nvSpPr>
          <p:spPr bwMode="auto">
            <a:xfrm>
              <a:off x="624" y="1392"/>
              <a:ext cx="14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50000"/>
                </a:spcBef>
                <a:buFontTx/>
                <a:buNone/>
              </a:pPr>
              <a:r>
                <a:rPr lang="en-US" altLang="en-US" sz="1200">
                  <a:latin typeface="Calibri" charset="0"/>
                </a:rPr>
                <a:t>1</a:t>
              </a:r>
            </a:p>
          </p:txBody>
        </p:sp>
        <p:sp>
          <p:nvSpPr>
            <p:cNvPr id="6199" name="Text Box 9"/>
            <p:cNvSpPr txBox="1">
              <a:spLocks noChangeArrowheads="1"/>
            </p:cNvSpPr>
            <p:nvPr/>
          </p:nvSpPr>
          <p:spPr bwMode="auto">
            <a:xfrm>
              <a:off x="1440" y="139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10</a:t>
              </a:r>
              <a:r>
                <a:rPr lang="en-US" altLang="en-US" sz="1200" baseline="30000">
                  <a:latin typeface="Calibri" charset="0"/>
                </a:rPr>
                <a:t>3</a:t>
              </a:r>
              <a:endParaRPr lang="en-US" altLang="en-US" sz="1200">
                <a:latin typeface="Calibri" charset="0"/>
              </a:endParaRPr>
            </a:p>
          </p:txBody>
        </p:sp>
        <p:sp>
          <p:nvSpPr>
            <p:cNvPr id="6200" name="Text Box 10"/>
            <p:cNvSpPr txBox="1">
              <a:spLocks noChangeArrowheads="1"/>
            </p:cNvSpPr>
            <p:nvPr/>
          </p:nvSpPr>
          <p:spPr bwMode="auto">
            <a:xfrm>
              <a:off x="2304" y="139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10</a:t>
              </a:r>
              <a:r>
                <a:rPr lang="en-US" altLang="en-US" sz="1200" baseline="30000">
                  <a:latin typeface="Calibri" charset="0"/>
                </a:rPr>
                <a:t>6</a:t>
              </a:r>
              <a:endParaRPr lang="en-US" altLang="en-US" sz="1200">
                <a:latin typeface="Calibri" charset="0"/>
              </a:endParaRPr>
            </a:p>
          </p:txBody>
        </p:sp>
        <p:sp>
          <p:nvSpPr>
            <p:cNvPr id="6201" name="Text Box 11"/>
            <p:cNvSpPr txBox="1">
              <a:spLocks noChangeArrowheads="1"/>
            </p:cNvSpPr>
            <p:nvPr/>
          </p:nvSpPr>
          <p:spPr bwMode="auto">
            <a:xfrm>
              <a:off x="3168" y="139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10</a:t>
              </a:r>
              <a:r>
                <a:rPr lang="en-US" altLang="en-US" sz="1200" baseline="30000">
                  <a:latin typeface="Calibri" charset="0"/>
                </a:rPr>
                <a:t>9</a:t>
              </a:r>
              <a:endParaRPr lang="en-US" altLang="en-US" sz="1200">
                <a:latin typeface="Calibri" charset="0"/>
              </a:endParaRPr>
            </a:p>
          </p:txBody>
        </p:sp>
        <p:sp>
          <p:nvSpPr>
            <p:cNvPr id="6202" name="Text Box 12"/>
            <p:cNvSpPr txBox="1">
              <a:spLocks noChangeArrowheads="1"/>
            </p:cNvSpPr>
            <p:nvPr/>
          </p:nvSpPr>
          <p:spPr bwMode="auto">
            <a:xfrm>
              <a:off x="3984" y="1392"/>
              <a:ext cx="3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10</a:t>
              </a:r>
              <a:r>
                <a:rPr lang="en-US" altLang="en-US" sz="1200" baseline="30000">
                  <a:latin typeface="Calibri" charset="0"/>
                </a:rPr>
                <a:t>12</a:t>
              </a:r>
              <a:endParaRPr lang="en-US" altLang="en-US" sz="1200">
                <a:latin typeface="Calibri" charset="0"/>
              </a:endParaRPr>
            </a:p>
          </p:txBody>
        </p:sp>
        <p:sp>
          <p:nvSpPr>
            <p:cNvPr id="6203" name="Text Box 13"/>
            <p:cNvSpPr txBox="1">
              <a:spLocks noChangeArrowheads="1"/>
            </p:cNvSpPr>
            <p:nvPr/>
          </p:nvSpPr>
          <p:spPr bwMode="auto">
            <a:xfrm>
              <a:off x="4840" y="1429"/>
              <a:ext cx="3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10</a:t>
              </a:r>
              <a:r>
                <a:rPr lang="en-US" altLang="en-US" sz="1200" baseline="30000">
                  <a:latin typeface="Calibri" charset="0"/>
                </a:rPr>
                <a:t>15</a:t>
              </a:r>
              <a:endParaRPr lang="en-US" altLang="en-US" sz="1200">
                <a:latin typeface="Calibri" charset="0"/>
              </a:endParaRPr>
            </a:p>
          </p:txBody>
        </p:sp>
        <p:sp>
          <p:nvSpPr>
            <p:cNvPr id="6204" name="Text Box 14"/>
            <p:cNvSpPr txBox="1">
              <a:spLocks noChangeArrowheads="1"/>
            </p:cNvSpPr>
            <p:nvPr/>
          </p:nvSpPr>
          <p:spPr bwMode="auto">
            <a:xfrm>
              <a:off x="1344" y="1776"/>
              <a:ext cx="4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KiloOPS</a:t>
              </a:r>
            </a:p>
          </p:txBody>
        </p:sp>
        <p:sp>
          <p:nvSpPr>
            <p:cNvPr id="6205" name="Text Box 15"/>
            <p:cNvSpPr txBox="1">
              <a:spLocks noChangeArrowheads="1"/>
            </p:cNvSpPr>
            <p:nvPr/>
          </p:nvSpPr>
          <p:spPr bwMode="auto">
            <a:xfrm>
              <a:off x="2160" y="1776"/>
              <a:ext cx="5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MegaOPS</a:t>
              </a:r>
            </a:p>
          </p:txBody>
        </p:sp>
        <p:sp>
          <p:nvSpPr>
            <p:cNvPr id="6206" name="Text Box 16"/>
            <p:cNvSpPr txBox="1">
              <a:spLocks noChangeArrowheads="1"/>
            </p:cNvSpPr>
            <p:nvPr/>
          </p:nvSpPr>
          <p:spPr bwMode="auto">
            <a:xfrm>
              <a:off x="3072" y="1776"/>
              <a:ext cx="5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GigaOPS</a:t>
              </a:r>
            </a:p>
          </p:txBody>
        </p:sp>
        <p:sp>
          <p:nvSpPr>
            <p:cNvPr id="6207" name="Text Box 17"/>
            <p:cNvSpPr txBox="1">
              <a:spLocks noChangeArrowheads="1"/>
            </p:cNvSpPr>
            <p:nvPr/>
          </p:nvSpPr>
          <p:spPr bwMode="auto">
            <a:xfrm>
              <a:off x="3936" y="1776"/>
              <a:ext cx="5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TeraOPS</a:t>
              </a:r>
            </a:p>
          </p:txBody>
        </p:sp>
        <p:sp>
          <p:nvSpPr>
            <p:cNvPr id="6208" name="Text Box 18"/>
            <p:cNvSpPr txBox="1">
              <a:spLocks noChangeArrowheads="1"/>
            </p:cNvSpPr>
            <p:nvPr/>
          </p:nvSpPr>
          <p:spPr bwMode="auto">
            <a:xfrm>
              <a:off x="4657" y="1776"/>
              <a:ext cx="5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PetaOPS</a:t>
              </a:r>
            </a:p>
          </p:txBody>
        </p:sp>
        <p:grpSp>
          <p:nvGrpSpPr>
            <p:cNvPr id="6209" name="Group 19"/>
            <p:cNvGrpSpPr>
              <a:grpSpLocks/>
            </p:cNvGrpSpPr>
            <p:nvPr/>
          </p:nvGrpSpPr>
          <p:grpSpPr bwMode="auto">
            <a:xfrm>
              <a:off x="720" y="1584"/>
              <a:ext cx="4320" cy="192"/>
              <a:chOff x="624" y="2016"/>
              <a:chExt cx="4320" cy="192"/>
            </a:xfrm>
          </p:grpSpPr>
          <p:grpSp>
            <p:nvGrpSpPr>
              <p:cNvPr id="6211" name="Group 20"/>
              <p:cNvGrpSpPr>
                <a:grpSpLocks/>
              </p:cNvGrpSpPr>
              <p:nvPr/>
            </p:nvGrpSpPr>
            <p:grpSpPr bwMode="auto">
              <a:xfrm>
                <a:off x="624" y="2016"/>
                <a:ext cx="864" cy="192"/>
                <a:chOff x="624" y="2016"/>
                <a:chExt cx="864" cy="192"/>
              </a:xfrm>
            </p:grpSpPr>
            <p:sp>
              <p:nvSpPr>
                <p:cNvPr id="6249" name="Line 21"/>
                <p:cNvSpPr>
                  <a:spLocks noChangeShapeType="1"/>
                </p:cNvSpPr>
                <p:nvPr/>
              </p:nvSpPr>
              <p:spPr bwMode="auto">
                <a:xfrm>
                  <a:off x="62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0" name="Line 22"/>
                <p:cNvSpPr>
                  <a:spLocks noChangeShapeType="1"/>
                </p:cNvSpPr>
                <p:nvPr/>
              </p:nvSpPr>
              <p:spPr bwMode="auto">
                <a:xfrm>
                  <a:off x="62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51" name="Group 23"/>
                <p:cNvGrpSpPr>
                  <a:grpSpLocks/>
                </p:cNvGrpSpPr>
                <p:nvPr/>
              </p:nvGrpSpPr>
              <p:grpSpPr bwMode="auto">
                <a:xfrm>
                  <a:off x="912" y="2064"/>
                  <a:ext cx="288" cy="96"/>
                  <a:chOff x="1344" y="2064"/>
                  <a:chExt cx="288" cy="96"/>
                </a:xfrm>
              </p:grpSpPr>
              <p:sp>
                <p:nvSpPr>
                  <p:cNvPr id="6255" name="Line 24"/>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6" name="Line 25"/>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52" name="Group 26"/>
                <p:cNvGrpSpPr>
                  <a:grpSpLocks/>
                </p:cNvGrpSpPr>
                <p:nvPr/>
              </p:nvGrpSpPr>
              <p:grpSpPr bwMode="auto">
                <a:xfrm>
                  <a:off x="1200" y="2064"/>
                  <a:ext cx="288" cy="96"/>
                  <a:chOff x="1344" y="2064"/>
                  <a:chExt cx="288" cy="96"/>
                </a:xfrm>
              </p:grpSpPr>
              <p:sp>
                <p:nvSpPr>
                  <p:cNvPr id="6253" name="Line 27"/>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54" name="Line 28"/>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6212" name="Line 29"/>
              <p:cNvSpPr>
                <a:spLocks noChangeShapeType="1"/>
              </p:cNvSpPr>
              <p:nvPr/>
            </p:nvSpPr>
            <p:spPr bwMode="auto">
              <a:xfrm>
                <a:off x="494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13" name="Group 30"/>
              <p:cNvGrpSpPr>
                <a:grpSpLocks/>
              </p:cNvGrpSpPr>
              <p:nvPr/>
            </p:nvGrpSpPr>
            <p:grpSpPr bwMode="auto">
              <a:xfrm>
                <a:off x="1488" y="2016"/>
                <a:ext cx="864" cy="192"/>
                <a:chOff x="624" y="2016"/>
                <a:chExt cx="864" cy="192"/>
              </a:xfrm>
            </p:grpSpPr>
            <p:sp>
              <p:nvSpPr>
                <p:cNvPr id="6241" name="Line 31"/>
                <p:cNvSpPr>
                  <a:spLocks noChangeShapeType="1"/>
                </p:cNvSpPr>
                <p:nvPr/>
              </p:nvSpPr>
              <p:spPr bwMode="auto">
                <a:xfrm>
                  <a:off x="62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2" name="Line 32"/>
                <p:cNvSpPr>
                  <a:spLocks noChangeShapeType="1"/>
                </p:cNvSpPr>
                <p:nvPr/>
              </p:nvSpPr>
              <p:spPr bwMode="auto">
                <a:xfrm>
                  <a:off x="62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43" name="Group 33"/>
                <p:cNvGrpSpPr>
                  <a:grpSpLocks/>
                </p:cNvGrpSpPr>
                <p:nvPr/>
              </p:nvGrpSpPr>
              <p:grpSpPr bwMode="auto">
                <a:xfrm>
                  <a:off x="912" y="2064"/>
                  <a:ext cx="288" cy="96"/>
                  <a:chOff x="1344" y="2064"/>
                  <a:chExt cx="288" cy="96"/>
                </a:xfrm>
              </p:grpSpPr>
              <p:sp>
                <p:nvSpPr>
                  <p:cNvPr id="6247" name="Line 34"/>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8" name="Line 35"/>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44" name="Group 36"/>
                <p:cNvGrpSpPr>
                  <a:grpSpLocks/>
                </p:cNvGrpSpPr>
                <p:nvPr/>
              </p:nvGrpSpPr>
              <p:grpSpPr bwMode="auto">
                <a:xfrm>
                  <a:off x="1200" y="2064"/>
                  <a:ext cx="288" cy="96"/>
                  <a:chOff x="1344" y="2064"/>
                  <a:chExt cx="288" cy="96"/>
                </a:xfrm>
              </p:grpSpPr>
              <p:sp>
                <p:nvSpPr>
                  <p:cNvPr id="6245" name="Line 37"/>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6" name="Line 38"/>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6214" name="Group 39"/>
              <p:cNvGrpSpPr>
                <a:grpSpLocks/>
              </p:cNvGrpSpPr>
              <p:nvPr/>
            </p:nvGrpSpPr>
            <p:grpSpPr bwMode="auto">
              <a:xfrm>
                <a:off x="2352" y="2016"/>
                <a:ext cx="864" cy="192"/>
                <a:chOff x="624" y="2016"/>
                <a:chExt cx="864" cy="192"/>
              </a:xfrm>
            </p:grpSpPr>
            <p:sp>
              <p:nvSpPr>
                <p:cNvPr id="6233" name="Line 40"/>
                <p:cNvSpPr>
                  <a:spLocks noChangeShapeType="1"/>
                </p:cNvSpPr>
                <p:nvPr/>
              </p:nvSpPr>
              <p:spPr bwMode="auto">
                <a:xfrm>
                  <a:off x="62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34" name="Line 41"/>
                <p:cNvSpPr>
                  <a:spLocks noChangeShapeType="1"/>
                </p:cNvSpPr>
                <p:nvPr/>
              </p:nvSpPr>
              <p:spPr bwMode="auto">
                <a:xfrm>
                  <a:off x="62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35" name="Group 42"/>
                <p:cNvGrpSpPr>
                  <a:grpSpLocks/>
                </p:cNvGrpSpPr>
                <p:nvPr/>
              </p:nvGrpSpPr>
              <p:grpSpPr bwMode="auto">
                <a:xfrm>
                  <a:off x="912" y="2064"/>
                  <a:ext cx="288" cy="96"/>
                  <a:chOff x="1344" y="2064"/>
                  <a:chExt cx="288" cy="96"/>
                </a:xfrm>
              </p:grpSpPr>
              <p:sp>
                <p:nvSpPr>
                  <p:cNvPr id="6239" name="Line 43"/>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0" name="Line 44"/>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36" name="Group 45"/>
                <p:cNvGrpSpPr>
                  <a:grpSpLocks/>
                </p:cNvGrpSpPr>
                <p:nvPr/>
              </p:nvGrpSpPr>
              <p:grpSpPr bwMode="auto">
                <a:xfrm>
                  <a:off x="1200" y="2064"/>
                  <a:ext cx="288" cy="96"/>
                  <a:chOff x="1344" y="2064"/>
                  <a:chExt cx="288" cy="96"/>
                </a:xfrm>
              </p:grpSpPr>
              <p:sp>
                <p:nvSpPr>
                  <p:cNvPr id="6237" name="Line 46"/>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38" name="Line 47"/>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6215" name="Group 48"/>
              <p:cNvGrpSpPr>
                <a:grpSpLocks/>
              </p:cNvGrpSpPr>
              <p:nvPr/>
            </p:nvGrpSpPr>
            <p:grpSpPr bwMode="auto">
              <a:xfrm>
                <a:off x="3216" y="2016"/>
                <a:ext cx="864" cy="192"/>
                <a:chOff x="624" y="2016"/>
                <a:chExt cx="864" cy="192"/>
              </a:xfrm>
            </p:grpSpPr>
            <p:sp>
              <p:nvSpPr>
                <p:cNvPr id="6225" name="Line 49"/>
                <p:cNvSpPr>
                  <a:spLocks noChangeShapeType="1"/>
                </p:cNvSpPr>
                <p:nvPr/>
              </p:nvSpPr>
              <p:spPr bwMode="auto">
                <a:xfrm>
                  <a:off x="62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26" name="Line 50"/>
                <p:cNvSpPr>
                  <a:spLocks noChangeShapeType="1"/>
                </p:cNvSpPr>
                <p:nvPr/>
              </p:nvSpPr>
              <p:spPr bwMode="auto">
                <a:xfrm>
                  <a:off x="62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27" name="Group 51"/>
                <p:cNvGrpSpPr>
                  <a:grpSpLocks/>
                </p:cNvGrpSpPr>
                <p:nvPr/>
              </p:nvGrpSpPr>
              <p:grpSpPr bwMode="auto">
                <a:xfrm>
                  <a:off x="912" y="2064"/>
                  <a:ext cx="288" cy="96"/>
                  <a:chOff x="1344" y="2064"/>
                  <a:chExt cx="288" cy="96"/>
                </a:xfrm>
              </p:grpSpPr>
              <p:sp>
                <p:nvSpPr>
                  <p:cNvPr id="6231" name="Line 52"/>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32" name="Line 53"/>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28" name="Group 54"/>
                <p:cNvGrpSpPr>
                  <a:grpSpLocks/>
                </p:cNvGrpSpPr>
                <p:nvPr/>
              </p:nvGrpSpPr>
              <p:grpSpPr bwMode="auto">
                <a:xfrm>
                  <a:off x="1200" y="2064"/>
                  <a:ext cx="288" cy="96"/>
                  <a:chOff x="1344" y="2064"/>
                  <a:chExt cx="288" cy="96"/>
                </a:xfrm>
              </p:grpSpPr>
              <p:sp>
                <p:nvSpPr>
                  <p:cNvPr id="6229" name="Line 55"/>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30" name="Line 56"/>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6216" name="Group 57"/>
              <p:cNvGrpSpPr>
                <a:grpSpLocks/>
              </p:cNvGrpSpPr>
              <p:nvPr/>
            </p:nvGrpSpPr>
            <p:grpSpPr bwMode="auto">
              <a:xfrm>
                <a:off x="4080" y="2016"/>
                <a:ext cx="864" cy="192"/>
                <a:chOff x="624" y="2016"/>
                <a:chExt cx="864" cy="192"/>
              </a:xfrm>
            </p:grpSpPr>
            <p:sp>
              <p:nvSpPr>
                <p:cNvPr id="6217" name="Line 58"/>
                <p:cNvSpPr>
                  <a:spLocks noChangeShapeType="1"/>
                </p:cNvSpPr>
                <p:nvPr/>
              </p:nvSpPr>
              <p:spPr bwMode="auto">
                <a:xfrm>
                  <a:off x="62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18" name="Line 59"/>
                <p:cNvSpPr>
                  <a:spLocks noChangeShapeType="1"/>
                </p:cNvSpPr>
                <p:nvPr/>
              </p:nvSpPr>
              <p:spPr bwMode="auto">
                <a:xfrm>
                  <a:off x="624" y="201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219" name="Group 60"/>
                <p:cNvGrpSpPr>
                  <a:grpSpLocks/>
                </p:cNvGrpSpPr>
                <p:nvPr/>
              </p:nvGrpSpPr>
              <p:grpSpPr bwMode="auto">
                <a:xfrm>
                  <a:off x="912" y="2064"/>
                  <a:ext cx="288" cy="96"/>
                  <a:chOff x="1344" y="2064"/>
                  <a:chExt cx="288" cy="96"/>
                </a:xfrm>
              </p:grpSpPr>
              <p:sp>
                <p:nvSpPr>
                  <p:cNvPr id="6223" name="Line 61"/>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24" name="Line 62"/>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220" name="Group 63"/>
                <p:cNvGrpSpPr>
                  <a:grpSpLocks/>
                </p:cNvGrpSpPr>
                <p:nvPr/>
              </p:nvGrpSpPr>
              <p:grpSpPr bwMode="auto">
                <a:xfrm>
                  <a:off x="1200" y="2064"/>
                  <a:ext cx="288" cy="96"/>
                  <a:chOff x="1344" y="2064"/>
                  <a:chExt cx="288" cy="96"/>
                </a:xfrm>
              </p:grpSpPr>
              <p:sp>
                <p:nvSpPr>
                  <p:cNvPr id="6221" name="Line 64"/>
                  <p:cNvSpPr>
                    <a:spLocks noChangeShapeType="1"/>
                  </p:cNvSpPr>
                  <p:nvPr/>
                </p:nvSpPr>
                <p:spPr bwMode="auto">
                  <a:xfrm>
                    <a:off x="1344" y="211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22" name="Line 65"/>
                  <p:cNvSpPr>
                    <a:spLocks noChangeShapeType="1"/>
                  </p:cNvSpPr>
                  <p:nvPr/>
                </p:nvSpPr>
                <p:spPr bwMode="auto">
                  <a:xfrm>
                    <a:off x="134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grpSp>
        <p:sp>
          <p:nvSpPr>
            <p:cNvPr id="6210" name="Text Box 66"/>
            <p:cNvSpPr txBox="1">
              <a:spLocks noChangeArrowheads="1"/>
            </p:cNvSpPr>
            <p:nvPr/>
          </p:nvSpPr>
          <p:spPr bwMode="auto">
            <a:xfrm>
              <a:off x="432" y="1776"/>
              <a:ext cx="5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One OPS</a:t>
              </a:r>
            </a:p>
          </p:txBody>
        </p:sp>
      </p:grpSp>
      <p:sp>
        <p:nvSpPr>
          <p:cNvPr id="6152" name="Text Box 67"/>
          <p:cNvSpPr txBox="1">
            <a:spLocks noChangeArrowheads="1"/>
          </p:cNvSpPr>
          <p:nvPr/>
        </p:nvSpPr>
        <p:spPr bwMode="auto">
          <a:xfrm>
            <a:off x="4191000" y="3886200"/>
            <a:ext cx="91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1951</a:t>
            </a:r>
          </a:p>
          <a:p>
            <a:pPr algn="ctr">
              <a:spcBef>
                <a:spcPct val="0"/>
              </a:spcBef>
              <a:buFontTx/>
              <a:buNone/>
            </a:pPr>
            <a:r>
              <a:rPr lang="en-US" altLang="en-US" sz="1400">
                <a:solidFill>
                  <a:srgbClr val="000000"/>
                </a:solidFill>
                <a:latin typeface="Calibri" charset="0"/>
              </a:rPr>
              <a:t>Univac 1</a:t>
            </a:r>
          </a:p>
        </p:txBody>
      </p:sp>
      <p:sp>
        <p:nvSpPr>
          <p:cNvPr id="6153" name="Text Box 68"/>
          <p:cNvSpPr txBox="1">
            <a:spLocks noChangeArrowheads="1"/>
          </p:cNvSpPr>
          <p:nvPr/>
        </p:nvSpPr>
        <p:spPr bwMode="auto">
          <a:xfrm>
            <a:off x="3429000" y="2667000"/>
            <a:ext cx="83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1949</a:t>
            </a:r>
          </a:p>
          <a:p>
            <a:pPr algn="ctr">
              <a:spcBef>
                <a:spcPct val="0"/>
              </a:spcBef>
              <a:buFontTx/>
              <a:buNone/>
            </a:pPr>
            <a:r>
              <a:rPr lang="en-US" altLang="en-US" sz="1400">
                <a:solidFill>
                  <a:srgbClr val="000000"/>
                </a:solidFill>
                <a:latin typeface="Calibri" charset="0"/>
              </a:rPr>
              <a:t>Edsac</a:t>
            </a:r>
          </a:p>
        </p:txBody>
      </p:sp>
      <p:sp>
        <p:nvSpPr>
          <p:cNvPr id="6154" name="Text Box 69"/>
          <p:cNvSpPr txBox="1">
            <a:spLocks noChangeArrowheads="1"/>
          </p:cNvSpPr>
          <p:nvPr/>
        </p:nvSpPr>
        <p:spPr bwMode="auto">
          <a:xfrm>
            <a:off x="5791200" y="2438400"/>
            <a:ext cx="83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1976</a:t>
            </a:r>
          </a:p>
          <a:p>
            <a:pPr algn="ctr">
              <a:spcBef>
                <a:spcPct val="0"/>
              </a:spcBef>
              <a:buFontTx/>
              <a:buNone/>
            </a:pPr>
            <a:r>
              <a:rPr lang="en-US" altLang="en-US" sz="1400">
                <a:solidFill>
                  <a:srgbClr val="000000"/>
                </a:solidFill>
                <a:latin typeface="Calibri" charset="0"/>
              </a:rPr>
              <a:t>Cray 1</a:t>
            </a:r>
          </a:p>
        </p:txBody>
      </p:sp>
      <p:sp>
        <p:nvSpPr>
          <p:cNvPr id="6155" name="Text Box 70"/>
          <p:cNvSpPr txBox="1">
            <a:spLocks noChangeArrowheads="1"/>
          </p:cNvSpPr>
          <p:nvPr/>
        </p:nvSpPr>
        <p:spPr bwMode="auto">
          <a:xfrm>
            <a:off x="6324600" y="38862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1982</a:t>
            </a:r>
          </a:p>
          <a:p>
            <a:pPr algn="ctr">
              <a:spcBef>
                <a:spcPct val="0"/>
              </a:spcBef>
              <a:buFontTx/>
              <a:buNone/>
            </a:pPr>
            <a:r>
              <a:rPr lang="en-US" altLang="en-US" sz="1400">
                <a:solidFill>
                  <a:srgbClr val="000000"/>
                </a:solidFill>
                <a:latin typeface="Calibri" charset="0"/>
              </a:rPr>
              <a:t>Cray XMP</a:t>
            </a:r>
          </a:p>
        </p:txBody>
      </p:sp>
      <p:sp>
        <p:nvSpPr>
          <p:cNvPr id="6156" name="Text Box 71"/>
          <p:cNvSpPr txBox="1">
            <a:spLocks noChangeArrowheads="1"/>
          </p:cNvSpPr>
          <p:nvPr/>
        </p:nvSpPr>
        <p:spPr bwMode="auto">
          <a:xfrm>
            <a:off x="7315200" y="38862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1988</a:t>
            </a:r>
          </a:p>
          <a:p>
            <a:pPr algn="ctr">
              <a:spcBef>
                <a:spcPct val="0"/>
              </a:spcBef>
              <a:buFontTx/>
              <a:buNone/>
            </a:pPr>
            <a:r>
              <a:rPr lang="en-US" altLang="en-US" sz="1400">
                <a:solidFill>
                  <a:srgbClr val="000000"/>
                </a:solidFill>
                <a:latin typeface="Calibri" charset="0"/>
              </a:rPr>
              <a:t>Cray YMP</a:t>
            </a:r>
          </a:p>
        </p:txBody>
      </p:sp>
      <p:pic>
        <p:nvPicPr>
          <p:cNvPr id="6157" name="Picture 72" descr="difference_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6400" y="4648200"/>
            <a:ext cx="1524000" cy="13096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8" name="Text Box 73"/>
          <p:cNvSpPr txBox="1">
            <a:spLocks noChangeArrowheads="1"/>
          </p:cNvSpPr>
          <p:nvPr/>
        </p:nvSpPr>
        <p:spPr bwMode="auto">
          <a:xfrm>
            <a:off x="5105400" y="38862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1964</a:t>
            </a:r>
          </a:p>
          <a:p>
            <a:pPr algn="ctr">
              <a:spcBef>
                <a:spcPct val="0"/>
              </a:spcBef>
              <a:buFontTx/>
              <a:buNone/>
            </a:pPr>
            <a:r>
              <a:rPr lang="en-US" altLang="en-US" sz="1400">
                <a:solidFill>
                  <a:srgbClr val="000000"/>
                </a:solidFill>
                <a:latin typeface="Calibri" charset="0"/>
              </a:rPr>
              <a:t>CDC 6600</a:t>
            </a:r>
          </a:p>
        </p:txBody>
      </p:sp>
      <p:sp>
        <p:nvSpPr>
          <p:cNvPr id="6159" name="Text Box 75"/>
          <p:cNvSpPr txBox="1">
            <a:spLocks noChangeArrowheads="1"/>
          </p:cNvSpPr>
          <p:nvPr/>
        </p:nvSpPr>
        <p:spPr bwMode="auto">
          <a:xfrm>
            <a:off x="8534400" y="2438400"/>
            <a:ext cx="76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1996</a:t>
            </a:r>
          </a:p>
          <a:p>
            <a:pPr algn="ctr">
              <a:spcBef>
                <a:spcPct val="0"/>
              </a:spcBef>
              <a:buFontTx/>
              <a:buNone/>
            </a:pPr>
            <a:r>
              <a:rPr lang="en-US" altLang="en-US" sz="1400">
                <a:solidFill>
                  <a:srgbClr val="000000"/>
                </a:solidFill>
                <a:latin typeface="Calibri" charset="0"/>
              </a:rPr>
              <a:t>T3E</a:t>
            </a:r>
          </a:p>
        </p:txBody>
      </p:sp>
      <p:sp>
        <p:nvSpPr>
          <p:cNvPr id="6160" name="Text Box 76"/>
          <p:cNvSpPr txBox="1">
            <a:spLocks noChangeArrowheads="1"/>
          </p:cNvSpPr>
          <p:nvPr/>
        </p:nvSpPr>
        <p:spPr bwMode="auto">
          <a:xfrm>
            <a:off x="1524000" y="3810000"/>
            <a:ext cx="1752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1823 </a:t>
            </a:r>
          </a:p>
          <a:p>
            <a:pPr algn="ctr">
              <a:spcBef>
                <a:spcPct val="0"/>
              </a:spcBef>
              <a:buFontTx/>
              <a:buNone/>
            </a:pPr>
            <a:r>
              <a:rPr lang="en-US" altLang="en-US" sz="1400">
                <a:solidFill>
                  <a:srgbClr val="000000"/>
                </a:solidFill>
                <a:latin typeface="Calibri" charset="0"/>
              </a:rPr>
              <a:t>Babbage Difference Engine</a:t>
            </a:r>
          </a:p>
        </p:txBody>
      </p:sp>
      <p:sp>
        <p:nvSpPr>
          <p:cNvPr id="6161" name="Text Box 77"/>
          <p:cNvSpPr txBox="1">
            <a:spLocks noChangeArrowheads="1"/>
          </p:cNvSpPr>
          <p:nvPr/>
        </p:nvSpPr>
        <p:spPr bwMode="auto">
          <a:xfrm>
            <a:off x="7239000" y="24384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1991</a:t>
            </a:r>
          </a:p>
          <a:p>
            <a:pPr algn="ctr">
              <a:spcBef>
                <a:spcPct val="0"/>
              </a:spcBef>
              <a:buFontTx/>
              <a:buNone/>
            </a:pPr>
            <a:r>
              <a:rPr lang="en-US" altLang="en-US" sz="1400">
                <a:solidFill>
                  <a:srgbClr val="000000"/>
                </a:solidFill>
                <a:latin typeface="Calibri" charset="0"/>
              </a:rPr>
              <a:t>Intel Delta</a:t>
            </a:r>
          </a:p>
        </p:txBody>
      </p:sp>
      <p:pic>
        <p:nvPicPr>
          <p:cNvPr id="6162" name="Picture 78" descr="IntelTouchstoneDelta"/>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58000" y="1066801"/>
            <a:ext cx="2044700" cy="12033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63" name="Picture 7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53200" y="4691064"/>
            <a:ext cx="1981200" cy="1265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64" name="Picture 80" descr="cray_x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91600" y="1066800"/>
            <a:ext cx="155575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65" name="Picture 81" descr="http://www.es.jamstec.go.jp/esc/gallary/images/01.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686800" y="4648200"/>
            <a:ext cx="1752600" cy="1314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66" name="Text Box 82"/>
          <p:cNvSpPr txBox="1">
            <a:spLocks noChangeArrowheads="1"/>
          </p:cNvSpPr>
          <p:nvPr/>
        </p:nvSpPr>
        <p:spPr bwMode="auto">
          <a:xfrm>
            <a:off x="8229600" y="38862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1997</a:t>
            </a:r>
          </a:p>
          <a:p>
            <a:pPr algn="ctr">
              <a:spcBef>
                <a:spcPct val="0"/>
              </a:spcBef>
              <a:buFontTx/>
              <a:buNone/>
            </a:pPr>
            <a:r>
              <a:rPr lang="en-US" altLang="en-US" sz="1400">
                <a:solidFill>
                  <a:srgbClr val="000000"/>
                </a:solidFill>
                <a:latin typeface="Calibri" charset="0"/>
              </a:rPr>
              <a:t>ASCI Red</a:t>
            </a:r>
          </a:p>
        </p:txBody>
      </p:sp>
      <p:sp>
        <p:nvSpPr>
          <p:cNvPr id="6167" name="Text Box 83"/>
          <p:cNvSpPr txBox="1">
            <a:spLocks noChangeArrowheads="1"/>
          </p:cNvSpPr>
          <p:nvPr/>
        </p:nvSpPr>
        <p:spPr bwMode="auto">
          <a:xfrm>
            <a:off x="8915400" y="38100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2001</a:t>
            </a:r>
          </a:p>
          <a:p>
            <a:pPr algn="ctr">
              <a:spcBef>
                <a:spcPct val="0"/>
              </a:spcBef>
              <a:buFontTx/>
              <a:buNone/>
            </a:pPr>
            <a:r>
              <a:rPr lang="en-US" altLang="en-US" sz="1400">
                <a:solidFill>
                  <a:srgbClr val="000000"/>
                </a:solidFill>
                <a:latin typeface="Calibri" charset="0"/>
              </a:rPr>
              <a:t>Earth Simulator</a:t>
            </a:r>
          </a:p>
        </p:txBody>
      </p:sp>
      <p:sp>
        <p:nvSpPr>
          <p:cNvPr id="6168" name="Line 84"/>
          <p:cNvSpPr>
            <a:spLocks noChangeShapeType="1"/>
          </p:cNvSpPr>
          <p:nvPr/>
        </p:nvSpPr>
        <p:spPr bwMode="auto">
          <a:xfrm flipV="1">
            <a:off x="5791200" y="3352800"/>
            <a:ext cx="609600" cy="5334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69" name="Line 85"/>
          <p:cNvSpPr>
            <a:spLocks noChangeShapeType="1"/>
          </p:cNvSpPr>
          <p:nvPr/>
        </p:nvSpPr>
        <p:spPr bwMode="auto">
          <a:xfrm flipV="1">
            <a:off x="4724400" y="3352800"/>
            <a:ext cx="228600" cy="5334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0" name="Line 86"/>
          <p:cNvSpPr>
            <a:spLocks noChangeShapeType="1"/>
          </p:cNvSpPr>
          <p:nvPr/>
        </p:nvSpPr>
        <p:spPr bwMode="auto">
          <a:xfrm>
            <a:off x="6553200" y="2743200"/>
            <a:ext cx="533400" cy="6096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1" name="Line 87"/>
          <p:cNvSpPr>
            <a:spLocks noChangeShapeType="1"/>
          </p:cNvSpPr>
          <p:nvPr/>
        </p:nvSpPr>
        <p:spPr bwMode="auto">
          <a:xfrm flipV="1">
            <a:off x="7010400" y="3352800"/>
            <a:ext cx="381000" cy="5334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2" name="Line 88"/>
          <p:cNvSpPr>
            <a:spLocks noChangeShapeType="1"/>
          </p:cNvSpPr>
          <p:nvPr/>
        </p:nvSpPr>
        <p:spPr bwMode="auto">
          <a:xfrm flipV="1">
            <a:off x="8839200" y="3352800"/>
            <a:ext cx="76200" cy="5334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3" name="Line 89"/>
          <p:cNvSpPr>
            <a:spLocks noChangeShapeType="1"/>
          </p:cNvSpPr>
          <p:nvPr/>
        </p:nvSpPr>
        <p:spPr bwMode="auto">
          <a:xfrm flipV="1">
            <a:off x="8915400" y="3352800"/>
            <a:ext cx="228600" cy="533400"/>
          </a:xfrm>
          <a:prstGeom prst="line">
            <a:avLst/>
          </a:prstGeom>
          <a:noFill/>
          <a:ln w="1905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4" name="Line 90"/>
          <p:cNvSpPr>
            <a:spLocks noChangeShapeType="1"/>
          </p:cNvSpPr>
          <p:nvPr/>
        </p:nvSpPr>
        <p:spPr bwMode="auto">
          <a:xfrm>
            <a:off x="7848600" y="2971800"/>
            <a:ext cx="304800" cy="3810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5" name="Line 91"/>
          <p:cNvSpPr>
            <a:spLocks noChangeShapeType="1"/>
          </p:cNvSpPr>
          <p:nvPr/>
        </p:nvSpPr>
        <p:spPr bwMode="auto">
          <a:xfrm flipV="1">
            <a:off x="2743200" y="3352800"/>
            <a:ext cx="609600" cy="685800"/>
          </a:xfrm>
          <a:prstGeom prst="line">
            <a:avLst/>
          </a:prstGeom>
          <a:noFill/>
          <a:ln w="1905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6" name="Line 92"/>
          <p:cNvSpPr>
            <a:spLocks noChangeShapeType="1"/>
          </p:cNvSpPr>
          <p:nvPr/>
        </p:nvSpPr>
        <p:spPr bwMode="auto">
          <a:xfrm>
            <a:off x="4114800" y="2971800"/>
            <a:ext cx="533400" cy="3810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7" name="Line 93"/>
          <p:cNvSpPr>
            <a:spLocks noChangeShapeType="1"/>
          </p:cNvSpPr>
          <p:nvPr/>
        </p:nvSpPr>
        <p:spPr bwMode="auto">
          <a:xfrm flipH="1" flipV="1">
            <a:off x="9372600" y="3352800"/>
            <a:ext cx="76200" cy="4572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8" name="Line 94"/>
          <p:cNvSpPr>
            <a:spLocks noChangeShapeType="1"/>
          </p:cNvSpPr>
          <p:nvPr/>
        </p:nvSpPr>
        <p:spPr bwMode="auto">
          <a:xfrm flipH="1">
            <a:off x="9448800" y="2971800"/>
            <a:ext cx="152400" cy="3810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79" name="Text Box 95"/>
          <p:cNvSpPr txBox="1">
            <a:spLocks noChangeArrowheads="1"/>
          </p:cNvSpPr>
          <p:nvPr/>
        </p:nvSpPr>
        <p:spPr bwMode="auto">
          <a:xfrm>
            <a:off x="9067800" y="2438400"/>
            <a:ext cx="914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2003</a:t>
            </a:r>
          </a:p>
          <a:p>
            <a:pPr algn="ctr">
              <a:spcBef>
                <a:spcPct val="0"/>
              </a:spcBef>
              <a:buFontTx/>
              <a:buNone/>
            </a:pPr>
            <a:r>
              <a:rPr lang="en-US" altLang="en-US" sz="1400">
                <a:solidFill>
                  <a:srgbClr val="000000"/>
                </a:solidFill>
                <a:latin typeface="Calibri" charset="0"/>
              </a:rPr>
              <a:t>Cray X1</a:t>
            </a:r>
          </a:p>
        </p:txBody>
      </p:sp>
      <p:sp>
        <p:nvSpPr>
          <p:cNvPr id="6180" name="Line 96"/>
          <p:cNvSpPr>
            <a:spLocks noChangeShapeType="1"/>
          </p:cNvSpPr>
          <p:nvPr/>
        </p:nvSpPr>
        <p:spPr bwMode="auto">
          <a:xfrm flipH="1" flipV="1">
            <a:off x="7696200" y="3352800"/>
            <a:ext cx="76200" cy="533400"/>
          </a:xfrm>
          <a:prstGeom prst="line">
            <a:avLst/>
          </a:prstGeom>
          <a:noFill/>
          <a:ln w="1905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81" name="Line 97"/>
          <p:cNvSpPr>
            <a:spLocks noChangeShapeType="1"/>
          </p:cNvSpPr>
          <p:nvPr/>
        </p:nvSpPr>
        <p:spPr bwMode="auto">
          <a:xfrm flipH="1">
            <a:off x="8839200" y="2895600"/>
            <a:ext cx="76200" cy="4572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6182" name="Picture 98" descr="AikenM1"/>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276600" y="4768851"/>
            <a:ext cx="1524000" cy="12096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83" name="Text Box 99"/>
          <p:cNvSpPr txBox="1">
            <a:spLocks noChangeArrowheads="1"/>
          </p:cNvSpPr>
          <p:nvPr/>
        </p:nvSpPr>
        <p:spPr bwMode="auto">
          <a:xfrm>
            <a:off x="3276600" y="39624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1943</a:t>
            </a:r>
          </a:p>
          <a:p>
            <a:pPr algn="ctr">
              <a:spcBef>
                <a:spcPct val="0"/>
              </a:spcBef>
              <a:buFontTx/>
              <a:buNone/>
            </a:pPr>
            <a:r>
              <a:rPr lang="en-US" altLang="en-US" sz="1400">
                <a:solidFill>
                  <a:srgbClr val="000000"/>
                </a:solidFill>
                <a:latin typeface="Calibri" charset="0"/>
              </a:rPr>
              <a:t>Harvard Mark 1</a:t>
            </a:r>
          </a:p>
        </p:txBody>
      </p:sp>
      <p:sp>
        <p:nvSpPr>
          <p:cNvPr id="6184" name="Line 100"/>
          <p:cNvSpPr>
            <a:spLocks noChangeShapeType="1"/>
          </p:cNvSpPr>
          <p:nvPr/>
        </p:nvSpPr>
        <p:spPr bwMode="auto">
          <a:xfrm flipH="1" flipV="1">
            <a:off x="3429000" y="3352800"/>
            <a:ext cx="381000" cy="6096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6185" name="Picture 101" descr="ibm"/>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886200" y="1295400"/>
            <a:ext cx="13716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86" name="Text Box 102"/>
          <p:cNvSpPr txBox="1">
            <a:spLocks noChangeArrowheads="1"/>
          </p:cNvSpPr>
          <p:nvPr/>
        </p:nvSpPr>
        <p:spPr bwMode="auto">
          <a:xfrm>
            <a:off x="4267200" y="22860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1959</a:t>
            </a:r>
          </a:p>
          <a:p>
            <a:pPr algn="ctr">
              <a:spcBef>
                <a:spcPct val="0"/>
              </a:spcBef>
              <a:buFontTx/>
              <a:buNone/>
            </a:pPr>
            <a:r>
              <a:rPr lang="en-US" altLang="en-US" sz="1400">
                <a:solidFill>
                  <a:srgbClr val="000000"/>
                </a:solidFill>
                <a:latin typeface="Calibri" charset="0"/>
              </a:rPr>
              <a:t>IBM 7094</a:t>
            </a:r>
          </a:p>
        </p:txBody>
      </p:sp>
      <p:sp>
        <p:nvSpPr>
          <p:cNvPr id="6187" name="Line 103"/>
          <p:cNvSpPr>
            <a:spLocks noChangeShapeType="1"/>
          </p:cNvSpPr>
          <p:nvPr/>
        </p:nvSpPr>
        <p:spPr bwMode="auto">
          <a:xfrm>
            <a:off x="5181600" y="2590800"/>
            <a:ext cx="609600" cy="762000"/>
          </a:xfrm>
          <a:prstGeom prst="line">
            <a:avLst/>
          </a:prstGeom>
          <a:noFill/>
          <a:ln w="1905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88" name="Rectangle 104"/>
          <p:cNvSpPr>
            <a:spLocks noChangeArrowheads="1"/>
          </p:cNvSpPr>
          <p:nvPr/>
        </p:nvSpPr>
        <p:spPr bwMode="auto">
          <a:xfrm>
            <a:off x="3886200" y="3200400"/>
            <a:ext cx="1447800" cy="304800"/>
          </a:xfrm>
          <a:prstGeom prst="rect">
            <a:avLst/>
          </a:prstGeom>
          <a:solidFill>
            <a:srgbClr val="FF33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89" name="Rectangle 105"/>
          <p:cNvSpPr>
            <a:spLocks noChangeArrowheads="1"/>
          </p:cNvSpPr>
          <p:nvPr/>
        </p:nvSpPr>
        <p:spPr bwMode="auto">
          <a:xfrm>
            <a:off x="5334000" y="3200400"/>
            <a:ext cx="990600" cy="304800"/>
          </a:xfrm>
          <a:prstGeom prst="rect">
            <a:avLst/>
          </a:prstGeom>
          <a:solidFill>
            <a:srgbClr val="FF99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90" name="Rectangle 106"/>
          <p:cNvSpPr>
            <a:spLocks noChangeArrowheads="1"/>
          </p:cNvSpPr>
          <p:nvPr/>
        </p:nvSpPr>
        <p:spPr bwMode="auto">
          <a:xfrm>
            <a:off x="6324600" y="3200400"/>
            <a:ext cx="914400" cy="304800"/>
          </a:xfrm>
          <a:prstGeom prst="rect">
            <a:avLst/>
          </a:prstGeom>
          <a:solidFill>
            <a:srgbClr val="FFFF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91" name="Rectangle 107"/>
          <p:cNvSpPr>
            <a:spLocks noChangeArrowheads="1"/>
          </p:cNvSpPr>
          <p:nvPr/>
        </p:nvSpPr>
        <p:spPr bwMode="auto">
          <a:xfrm>
            <a:off x="7239000" y="3200400"/>
            <a:ext cx="762000" cy="304800"/>
          </a:xfrm>
          <a:prstGeom prst="rect">
            <a:avLst/>
          </a:prstGeom>
          <a:solidFill>
            <a:srgbClr val="FF66CC">
              <a:alpha val="3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92" name="Rectangle 108"/>
          <p:cNvSpPr>
            <a:spLocks noChangeArrowheads="1"/>
          </p:cNvSpPr>
          <p:nvPr/>
        </p:nvSpPr>
        <p:spPr bwMode="auto">
          <a:xfrm>
            <a:off x="8001000" y="3200400"/>
            <a:ext cx="1828800" cy="304800"/>
          </a:xfrm>
          <a:prstGeom prst="rect">
            <a:avLst/>
          </a:prstGeom>
          <a:solidFill>
            <a:srgbClr val="CC00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93" name="Rectangle 108"/>
          <p:cNvSpPr>
            <a:spLocks noChangeArrowheads="1"/>
          </p:cNvSpPr>
          <p:nvPr/>
        </p:nvSpPr>
        <p:spPr bwMode="auto">
          <a:xfrm>
            <a:off x="9829800" y="3200400"/>
            <a:ext cx="838200" cy="304800"/>
          </a:xfrm>
          <a:prstGeom prst="rect">
            <a:avLst/>
          </a:prstGeom>
          <a:solidFill>
            <a:srgbClr val="46008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6194" name="Text Box 95"/>
          <p:cNvSpPr txBox="1">
            <a:spLocks noChangeArrowheads="1"/>
          </p:cNvSpPr>
          <p:nvPr/>
        </p:nvSpPr>
        <p:spPr bwMode="auto">
          <a:xfrm>
            <a:off x="9601200" y="3810001"/>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2006</a:t>
            </a:r>
          </a:p>
          <a:p>
            <a:pPr algn="ctr">
              <a:spcBef>
                <a:spcPct val="0"/>
              </a:spcBef>
              <a:buFontTx/>
              <a:buNone/>
            </a:pPr>
            <a:r>
              <a:rPr lang="en-US" altLang="en-US" sz="1400">
                <a:solidFill>
                  <a:srgbClr val="000000"/>
                </a:solidFill>
                <a:latin typeface="Calibri" charset="0"/>
              </a:rPr>
              <a:t>BlueGene/L</a:t>
            </a:r>
          </a:p>
        </p:txBody>
      </p:sp>
      <p:sp>
        <p:nvSpPr>
          <p:cNvPr id="6195" name="Line 93"/>
          <p:cNvSpPr>
            <a:spLocks noChangeShapeType="1"/>
          </p:cNvSpPr>
          <p:nvPr/>
        </p:nvSpPr>
        <p:spPr bwMode="auto">
          <a:xfrm flipH="1" flipV="1">
            <a:off x="9677400" y="3429000"/>
            <a:ext cx="304800" cy="4572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96" name="Text Box 95"/>
          <p:cNvSpPr txBox="1">
            <a:spLocks noChangeArrowheads="1"/>
          </p:cNvSpPr>
          <p:nvPr/>
        </p:nvSpPr>
        <p:spPr bwMode="auto">
          <a:xfrm>
            <a:off x="9710738" y="2439989"/>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400">
                <a:solidFill>
                  <a:srgbClr val="000000"/>
                </a:solidFill>
                <a:latin typeface="Calibri" charset="0"/>
              </a:rPr>
              <a:t>2009</a:t>
            </a:r>
          </a:p>
          <a:p>
            <a:pPr algn="ctr">
              <a:spcBef>
                <a:spcPct val="0"/>
              </a:spcBef>
              <a:buFontTx/>
              <a:buNone/>
            </a:pPr>
            <a:r>
              <a:rPr lang="en-US" altLang="en-US" sz="1400">
                <a:solidFill>
                  <a:srgbClr val="000000"/>
                </a:solidFill>
                <a:latin typeface="Calibri" charset="0"/>
              </a:rPr>
              <a:t>Cray XT5</a:t>
            </a:r>
          </a:p>
        </p:txBody>
      </p:sp>
      <p:sp>
        <p:nvSpPr>
          <p:cNvPr id="6197" name="Line 90"/>
          <p:cNvSpPr>
            <a:spLocks noChangeShapeType="1"/>
          </p:cNvSpPr>
          <p:nvPr/>
        </p:nvSpPr>
        <p:spPr bwMode="auto">
          <a:xfrm>
            <a:off x="10287000" y="2819400"/>
            <a:ext cx="152400" cy="381000"/>
          </a:xfrm>
          <a:prstGeom prst="line">
            <a:avLst/>
          </a:prstGeom>
          <a:noFill/>
          <a:ln w="12700">
            <a:solidFill>
              <a:srgbClr val="00CC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99944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7550" y="276226"/>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I: Mechanical Calculating</a:t>
            </a:r>
            <a:endParaRPr lang="en-US" kern="0" dirty="0"/>
          </a:p>
        </p:txBody>
      </p:sp>
      <p:sp>
        <p:nvSpPr>
          <p:cNvPr id="7170" name="Content Placeholder 2"/>
          <p:cNvSpPr txBox="1">
            <a:spLocks/>
          </p:cNvSpPr>
          <p:nvPr/>
        </p:nvSpPr>
        <p:spPr bwMode="auto">
          <a:xfrm>
            <a:off x="1987550" y="1008063"/>
            <a:ext cx="5322888"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1900"/>
              <a:t>1650 – 1950 </a:t>
            </a:r>
          </a:p>
          <a:p>
            <a:pPr>
              <a:lnSpc>
                <a:spcPct val="90000"/>
              </a:lnSpc>
            </a:pPr>
            <a:r>
              <a:rPr lang="en-US" altLang="en-US" sz="1900"/>
              <a:t>Enabling technology</a:t>
            </a:r>
          </a:p>
          <a:p>
            <a:pPr lvl="1">
              <a:lnSpc>
                <a:spcPct val="90000"/>
              </a:lnSpc>
            </a:pPr>
            <a:r>
              <a:rPr lang="en-US" altLang="en-US" sz="1900"/>
              <a:t>Tally sticks, beads</a:t>
            </a:r>
          </a:p>
          <a:p>
            <a:pPr lvl="1">
              <a:lnSpc>
                <a:spcPct val="90000"/>
              </a:lnSpc>
            </a:pPr>
            <a:r>
              <a:rPr lang="en-US" altLang="en-US" sz="1900"/>
              <a:t>Gears, carry mechanism</a:t>
            </a:r>
          </a:p>
          <a:p>
            <a:pPr lvl="1">
              <a:lnSpc>
                <a:spcPct val="90000"/>
              </a:lnSpc>
            </a:pPr>
            <a:r>
              <a:rPr lang="en-US" altLang="en-US" sz="1900"/>
              <a:t>Punched cards</a:t>
            </a:r>
          </a:p>
          <a:p>
            <a:pPr>
              <a:lnSpc>
                <a:spcPct val="90000"/>
              </a:lnSpc>
            </a:pPr>
            <a:r>
              <a:rPr lang="en-US" altLang="en-US" sz="1900"/>
              <a:t>Fundamental Concepts</a:t>
            </a:r>
          </a:p>
          <a:p>
            <a:pPr lvl="1">
              <a:lnSpc>
                <a:spcPct val="90000"/>
              </a:lnSpc>
            </a:pPr>
            <a:r>
              <a:rPr lang="en-US" altLang="en-US" sz="1900"/>
              <a:t>Storage of numeric values</a:t>
            </a:r>
          </a:p>
          <a:p>
            <a:pPr lvl="1">
              <a:lnSpc>
                <a:spcPct val="90000"/>
              </a:lnSpc>
            </a:pPr>
            <a:r>
              <a:rPr lang="en-US" altLang="en-US" sz="1900"/>
              <a:t>Method of arithmetic ops</a:t>
            </a:r>
          </a:p>
          <a:p>
            <a:pPr lvl="1">
              <a:lnSpc>
                <a:spcPct val="90000"/>
              </a:lnSpc>
            </a:pPr>
            <a:r>
              <a:rPr lang="en-US" altLang="en-US" sz="1900"/>
              <a:t>Instruction sequence control</a:t>
            </a:r>
          </a:p>
          <a:p>
            <a:pPr>
              <a:lnSpc>
                <a:spcPct val="90000"/>
              </a:lnSpc>
            </a:pPr>
            <a:r>
              <a:rPr lang="en-US" altLang="en-US" sz="1900"/>
              <a:t>Accomplishments</a:t>
            </a:r>
          </a:p>
          <a:p>
            <a:pPr lvl="1">
              <a:lnSpc>
                <a:spcPct val="90000"/>
              </a:lnSpc>
            </a:pPr>
            <a:r>
              <a:rPr lang="en-US" altLang="en-US" sz="1900"/>
              <a:t>Abacus, Pascaline, Jacquard Loom</a:t>
            </a:r>
          </a:p>
          <a:p>
            <a:pPr lvl="1">
              <a:lnSpc>
                <a:spcPct val="90000"/>
              </a:lnSpc>
            </a:pPr>
            <a:r>
              <a:rPr lang="en-US" altLang="en-US" sz="1900"/>
              <a:t>Design: Babbage Analytical Engine</a:t>
            </a:r>
          </a:p>
          <a:p>
            <a:pPr lvl="1">
              <a:lnSpc>
                <a:spcPct val="90000"/>
              </a:lnSpc>
            </a:pPr>
            <a:r>
              <a:rPr lang="en-US" altLang="en-US" sz="1900"/>
              <a:t>1890 U.S. census</a:t>
            </a:r>
          </a:p>
          <a:p>
            <a:pPr lvl="1">
              <a:lnSpc>
                <a:spcPct val="90000"/>
              </a:lnSpc>
            </a:pPr>
            <a:r>
              <a:rPr lang="en-US" altLang="en-US" sz="1900"/>
              <a:t>Tabulator, Harvard Mark 1, ENIAC, Colossus </a:t>
            </a:r>
          </a:p>
          <a:p>
            <a:pPr lvl="1">
              <a:lnSpc>
                <a:spcPct val="90000"/>
              </a:lnSpc>
            </a:pPr>
            <a:r>
              <a:rPr lang="en-US" altLang="en-US" sz="1900"/>
              <a:t>1 ops performance</a:t>
            </a:r>
          </a:p>
          <a:p>
            <a:pPr>
              <a:lnSpc>
                <a:spcPct val="90000"/>
              </a:lnSpc>
            </a:pPr>
            <a:endParaRPr lang="en-US" altLang="en-US" sz="1900"/>
          </a:p>
        </p:txBody>
      </p:sp>
      <p:pic>
        <p:nvPicPr>
          <p:cNvPr id="7171"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73913" y="969963"/>
            <a:ext cx="3236912" cy="1771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2"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8100" y="3262314"/>
            <a:ext cx="2312988" cy="21669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3" name="TextBox 5"/>
          <p:cNvSpPr txBox="1">
            <a:spLocks noChangeArrowheads="1"/>
          </p:cNvSpPr>
          <p:nvPr/>
        </p:nvSpPr>
        <p:spPr bwMode="auto">
          <a:xfrm>
            <a:off x="7173913" y="2803525"/>
            <a:ext cx="32369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Pascal’s calculator</a:t>
            </a:r>
          </a:p>
        </p:txBody>
      </p:sp>
      <p:sp>
        <p:nvSpPr>
          <p:cNvPr id="7174" name="TextBox 6"/>
          <p:cNvSpPr txBox="1">
            <a:spLocks noChangeArrowheads="1"/>
          </p:cNvSpPr>
          <p:nvPr/>
        </p:nvSpPr>
        <p:spPr bwMode="auto">
          <a:xfrm>
            <a:off x="7583488" y="5491164"/>
            <a:ext cx="2387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Hollerith’s punched  card tabulator</a:t>
            </a:r>
          </a:p>
        </p:txBody>
      </p:sp>
    </p:spTree>
    <p:extLst>
      <p:ext uri="{BB962C8B-B14F-4D97-AF65-F5344CB8AC3E}">
        <p14:creationId xmlns:p14="http://schemas.microsoft.com/office/powerpoint/2010/main" val="236018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6113" y="373064"/>
            <a:ext cx="8375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II: von Neumann Architecture </a:t>
            </a:r>
            <a:endParaRPr lang="en-US" kern="0" dirty="0"/>
          </a:p>
        </p:txBody>
      </p:sp>
      <p:sp>
        <p:nvSpPr>
          <p:cNvPr id="8194" name="Content Placeholder 2"/>
          <p:cNvSpPr txBox="1">
            <a:spLocks/>
          </p:cNvSpPr>
          <p:nvPr/>
        </p:nvSpPr>
        <p:spPr bwMode="auto">
          <a:xfrm>
            <a:off x="1971675" y="1000125"/>
            <a:ext cx="377348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a:t>1950 – 1960 </a:t>
            </a:r>
          </a:p>
          <a:p>
            <a:r>
              <a:rPr lang="en-US" altLang="en-US"/>
              <a:t>Enabling Technology</a:t>
            </a:r>
          </a:p>
          <a:p>
            <a:pPr lvl="1"/>
            <a:r>
              <a:rPr lang="en-US" altLang="en-US"/>
              <a:t>Vacuum Tube</a:t>
            </a:r>
          </a:p>
          <a:p>
            <a:pPr lvl="2"/>
            <a:r>
              <a:rPr lang="en-US" altLang="en-US"/>
              <a:t>Signal amplification</a:t>
            </a:r>
          </a:p>
          <a:p>
            <a:pPr lvl="2"/>
            <a:r>
              <a:rPr lang="en-US" altLang="en-US"/>
              <a:t>Logic circuits</a:t>
            </a:r>
          </a:p>
          <a:p>
            <a:pPr lvl="2"/>
            <a:r>
              <a:rPr lang="en-US" altLang="en-US"/>
              <a:t>Flip-flop bit latch</a:t>
            </a:r>
          </a:p>
          <a:p>
            <a:pPr lvl="1"/>
            <a:r>
              <a:rPr lang="en-US" altLang="en-US"/>
              <a:t>Memory </a:t>
            </a:r>
          </a:p>
          <a:p>
            <a:pPr lvl="2"/>
            <a:r>
              <a:rPr lang="en-US" altLang="en-US"/>
              <a:t>Mercury delay line</a:t>
            </a:r>
          </a:p>
          <a:p>
            <a:pPr lvl="2"/>
            <a:r>
              <a:rPr lang="en-US" altLang="en-US"/>
              <a:t>Electro-static Williams tube</a:t>
            </a:r>
          </a:p>
          <a:p>
            <a:pPr lvl="2"/>
            <a:r>
              <a:rPr lang="en-US" altLang="en-US"/>
              <a:t>Magnetic cores</a:t>
            </a:r>
          </a:p>
          <a:p>
            <a:pPr lvl="1"/>
            <a:endParaRPr lang="en-US" altLang="en-US"/>
          </a:p>
          <a:p>
            <a:endParaRPr lang="en-US" altLang="en-US"/>
          </a:p>
        </p:txBody>
      </p:sp>
      <p:sp>
        <p:nvSpPr>
          <p:cNvPr id="4" name="Content Placeholder 8"/>
          <p:cNvSpPr txBox="1">
            <a:spLocks/>
          </p:cNvSpPr>
          <p:nvPr/>
        </p:nvSpPr>
        <p:spPr bwMode="auto">
          <a:xfrm>
            <a:off x="6103938" y="2951163"/>
            <a:ext cx="4240212" cy="3244850"/>
          </a:xfrm>
          <a:prstGeom prst="rect">
            <a:avLst/>
          </a:prstGeom>
          <a:noFill/>
          <a:ln>
            <a:noFill/>
          </a:ln>
          <a:extLst>
            <a:ext uri="{909E8E84-426E-40dd-AFC4-6F175D3DCCD1}"/>
            <a:ext uri="{91240B29-F687-4f45-9708-019B960494DF}"/>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sz="1800">
                <a:ea typeface="ＭＳ Ｐゴシック" charset="-128"/>
              </a:rPr>
              <a:t>Fundamental Concepts </a:t>
            </a:r>
          </a:p>
          <a:p>
            <a:pPr lvl="1"/>
            <a:r>
              <a:rPr lang="en-US" altLang="en-US" sz="1800">
                <a:ea typeface="ＭＳ Ｐゴシック" charset="-128"/>
              </a:rPr>
              <a:t>Von Neumann execution model</a:t>
            </a:r>
          </a:p>
          <a:p>
            <a:pPr lvl="1"/>
            <a:r>
              <a:rPr lang="en-US" altLang="en-US" sz="1800">
                <a:ea typeface="ＭＳ Ｐゴシック" charset="-128"/>
              </a:rPr>
              <a:t>Turing computability</a:t>
            </a:r>
          </a:p>
          <a:p>
            <a:pPr lvl="1"/>
            <a:r>
              <a:rPr lang="en-US" altLang="en-US" sz="1800">
                <a:ea typeface="ＭＳ Ｐゴシック" charset="-128"/>
              </a:rPr>
              <a:t>Boolean logic</a:t>
            </a:r>
          </a:p>
          <a:p>
            <a:pPr lvl="1"/>
            <a:r>
              <a:rPr lang="en-US" altLang="en-US" sz="1800">
                <a:ea typeface="ＭＳ Ｐゴシック" charset="-128"/>
              </a:rPr>
              <a:t>Bit identified by Shannon</a:t>
            </a:r>
          </a:p>
          <a:p>
            <a:r>
              <a:rPr lang="en-US" altLang="en-US" sz="1800">
                <a:ea typeface="ＭＳ Ｐゴシック" charset="-128"/>
              </a:rPr>
              <a:t>Accomplishments</a:t>
            </a:r>
          </a:p>
          <a:p>
            <a:pPr lvl="1"/>
            <a:r>
              <a:rPr lang="en-US" altLang="en-US" sz="1800">
                <a:ea typeface="ＭＳ Ｐゴシック" charset="-128"/>
              </a:rPr>
              <a:t>KIPS performance</a:t>
            </a:r>
          </a:p>
          <a:p>
            <a:pPr lvl="1"/>
            <a:r>
              <a:rPr lang="en-US" altLang="en-US" sz="1800">
                <a:ea typeface="ＭＳ Ｐゴシック" charset="-128"/>
              </a:rPr>
              <a:t>EDSAC, UNIVAC, Whirlwind,    IBM 709</a:t>
            </a:r>
          </a:p>
          <a:p>
            <a:endParaRPr lang="en-US" altLang="en-US">
              <a:ea typeface="ＭＳ Ｐゴシック" charset="-128"/>
            </a:endParaRPr>
          </a:p>
        </p:txBody>
      </p:sp>
      <p:pic>
        <p:nvPicPr>
          <p:cNvPr id="8196"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9150" y="933451"/>
            <a:ext cx="25654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43200" y="4386263"/>
            <a:ext cx="238918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6"/>
          <p:cNvSpPr txBox="1">
            <a:spLocks noChangeArrowheads="1"/>
          </p:cNvSpPr>
          <p:nvPr/>
        </p:nvSpPr>
        <p:spPr bwMode="auto">
          <a:xfrm>
            <a:off x="5899150" y="1671639"/>
            <a:ext cx="145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2400"/>
              <a:t>EDSAC, 1949</a:t>
            </a:r>
          </a:p>
        </p:txBody>
      </p:sp>
    </p:spTree>
    <p:extLst>
      <p:ext uri="{BB962C8B-B14F-4D97-AF65-F5344CB8AC3E}">
        <p14:creationId xmlns:p14="http://schemas.microsoft.com/office/powerpoint/2010/main" val="354196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460376"/>
            <a:ext cx="820261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III: Instruction Parallelism </a:t>
            </a:r>
            <a:endParaRPr lang="en-US" kern="0" dirty="0"/>
          </a:p>
        </p:txBody>
      </p:sp>
      <p:sp>
        <p:nvSpPr>
          <p:cNvPr id="3" name="Content Placeholder 2"/>
          <p:cNvSpPr txBox="1">
            <a:spLocks/>
          </p:cNvSpPr>
          <p:nvPr/>
        </p:nvSpPr>
        <p:spPr>
          <a:xfrm>
            <a:off x="2014538" y="1073151"/>
            <a:ext cx="4572000" cy="5172075"/>
          </a:xfrm>
          <a:prstGeom prst="rect">
            <a:avLst/>
          </a:prstGeom>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sz="1800">
                <a:ea typeface="ＭＳ Ｐゴシック" charset="-128"/>
              </a:rPr>
              <a:t>Enabling technology</a:t>
            </a:r>
          </a:p>
          <a:p>
            <a:pPr lvl="1"/>
            <a:r>
              <a:rPr lang="en-US" altLang="en-US" sz="1800">
                <a:ea typeface="ＭＳ Ｐゴシック" charset="-128"/>
              </a:rPr>
              <a:t>Transistor</a:t>
            </a:r>
          </a:p>
          <a:p>
            <a:pPr lvl="1"/>
            <a:r>
              <a:rPr lang="en-US" altLang="en-US" sz="1800">
                <a:ea typeface="ＭＳ Ｐゴシック" charset="-128"/>
              </a:rPr>
              <a:t>Semiconductor: Germanium, Silicon</a:t>
            </a:r>
          </a:p>
          <a:p>
            <a:r>
              <a:rPr lang="en-US" altLang="en-US" sz="1800">
                <a:ea typeface="ＭＳ Ｐゴシック" charset="-128"/>
              </a:rPr>
              <a:t>Fundamental Concepts</a:t>
            </a:r>
          </a:p>
          <a:p>
            <a:pPr lvl="1"/>
            <a:r>
              <a:rPr lang="en-US" altLang="en-US" sz="1800">
                <a:ea typeface="ＭＳ Ｐゴシック" charset="-128"/>
              </a:rPr>
              <a:t>Improve clock rate through technology</a:t>
            </a:r>
          </a:p>
          <a:p>
            <a:pPr lvl="1"/>
            <a:r>
              <a:rPr lang="en-US" altLang="en-US" sz="1800">
                <a:ea typeface="ＭＳ Ｐゴシック" charset="-128"/>
              </a:rPr>
              <a:t>Parallelism: Overlapped instruction execution</a:t>
            </a:r>
          </a:p>
          <a:p>
            <a:r>
              <a:rPr lang="en-US" altLang="en-US" sz="1800">
                <a:ea typeface="ＭＳ Ｐゴシック" charset="-128"/>
              </a:rPr>
              <a:t>Accomplishments</a:t>
            </a:r>
          </a:p>
          <a:p>
            <a:pPr lvl="1"/>
            <a:r>
              <a:rPr lang="en-US" altLang="en-US" sz="1800">
                <a:ea typeface="ＭＳ Ｐゴシック" charset="-128"/>
              </a:rPr>
              <a:t>Replace vacuum tube with transistor</a:t>
            </a:r>
          </a:p>
          <a:p>
            <a:pPr lvl="1"/>
            <a:r>
              <a:rPr lang="en-US" altLang="en-US" sz="1800">
                <a:ea typeface="ＭＳ Ｐゴシック" charset="-128"/>
              </a:rPr>
              <a:t>Architecture parallelism exploited</a:t>
            </a:r>
          </a:p>
          <a:p>
            <a:pPr lvl="1"/>
            <a:r>
              <a:rPr lang="en-US" altLang="en-US" sz="1800">
                <a:ea typeface="ＭＳ Ｐゴシック" charset="-128"/>
              </a:rPr>
              <a:t>CDC 6600 delivered 1964 to Los Alamos</a:t>
            </a:r>
          </a:p>
          <a:p>
            <a:pPr lvl="1"/>
            <a:r>
              <a:rPr lang="en-US" altLang="en-US" sz="1800">
                <a:ea typeface="ＭＳ Ｐゴシック" charset="-128"/>
              </a:rPr>
              <a:t>1 Megaflops peak performance</a:t>
            </a:r>
          </a:p>
          <a:p>
            <a:endParaRPr lang="en-US" altLang="en-US" sz="1800">
              <a:ea typeface="ＭＳ Ｐゴシック" charset="-128"/>
            </a:endParaRPr>
          </a:p>
        </p:txBody>
      </p:sp>
      <p:pic>
        <p:nvPicPr>
          <p:cNvPr id="9219"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832726" y="1143000"/>
            <a:ext cx="1558925" cy="16525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0"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21488" y="3105150"/>
            <a:ext cx="3581400" cy="2387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1" name="TextBox 5"/>
          <p:cNvSpPr txBox="1">
            <a:spLocks noChangeArrowheads="1"/>
          </p:cNvSpPr>
          <p:nvPr/>
        </p:nvSpPr>
        <p:spPr bwMode="auto">
          <a:xfrm>
            <a:off x="7832726" y="5510213"/>
            <a:ext cx="1558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a:t>CDC 6600</a:t>
            </a:r>
          </a:p>
        </p:txBody>
      </p:sp>
    </p:spTree>
    <p:extLst>
      <p:ext uri="{BB962C8B-B14F-4D97-AF65-F5344CB8AC3E}">
        <p14:creationId xmlns:p14="http://schemas.microsoft.com/office/powerpoint/2010/main" val="154393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9138"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IV: Vector Processing </a:t>
            </a:r>
            <a:endParaRPr lang="en-US" kern="0" dirty="0"/>
          </a:p>
        </p:txBody>
      </p:sp>
      <p:sp>
        <p:nvSpPr>
          <p:cNvPr id="10242" name="Content Placeholder 2"/>
          <p:cNvSpPr txBox="1">
            <a:spLocks/>
          </p:cNvSpPr>
          <p:nvPr/>
        </p:nvSpPr>
        <p:spPr bwMode="auto">
          <a:xfrm>
            <a:off x="1730375" y="950913"/>
            <a:ext cx="6656388"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a:t>1975 – 1980 </a:t>
            </a:r>
          </a:p>
          <a:p>
            <a:pPr>
              <a:lnSpc>
                <a:spcPct val="90000"/>
              </a:lnSpc>
            </a:pPr>
            <a:r>
              <a:rPr lang="en-US" altLang="en-US"/>
              <a:t>Enabling Technology</a:t>
            </a:r>
          </a:p>
          <a:p>
            <a:pPr lvl="1">
              <a:lnSpc>
                <a:spcPct val="90000"/>
              </a:lnSpc>
            </a:pPr>
            <a:r>
              <a:rPr lang="en-US" altLang="en-US"/>
              <a:t>SSI (Small Scale Integration), MSI (Medium Scale Integration)</a:t>
            </a:r>
          </a:p>
          <a:p>
            <a:pPr lvl="1">
              <a:lnSpc>
                <a:spcPct val="90000"/>
              </a:lnSpc>
            </a:pPr>
            <a:r>
              <a:rPr lang="en-US" altLang="en-US"/>
              <a:t>Integrated Circuits: RTL, DTL, TTL, ECL</a:t>
            </a:r>
          </a:p>
          <a:p>
            <a:pPr>
              <a:lnSpc>
                <a:spcPct val="90000"/>
              </a:lnSpc>
            </a:pPr>
            <a:r>
              <a:rPr lang="en-US" altLang="en-US"/>
              <a:t>Fundamental Concepts</a:t>
            </a:r>
          </a:p>
          <a:p>
            <a:pPr lvl="1">
              <a:lnSpc>
                <a:spcPct val="90000"/>
              </a:lnSpc>
            </a:pPr>
            <a:r>
              <a:rPr lang="en-US" altLang="en-US"/>
              <a:t>Increased clock rate</a:t>
            </a:r>
          </a:p>
          <a:p>
            <a:pPr lvl="2">
              <a:lnSpc>
                <a:spcPct val="90000"/>
              </a:lnSpc>
            </a:pPr>
            <a:r>
              <a:rPr lang="en-US" altLang="en-US"/>
              <a:t>Technology</a:t>
            </a:r>
          </a:p>
          <a:p>
            <a:pPr lvl="2">
              <a:lnSpc>
                <a:spcPct val="90000"/>
              </a:lnSpc>
            </a:pPr>
            <a:r>
              <a:rPr lang="en-US" altLang="en-US"/>
              <a:t>Logic design – small functional steps</a:t>
            </a:r>
          </a:p>
          <a:p>
            <a:pPr lvl="1">
              <a:lnSpc>
                <a:spcPct val="90000"/>
              </a:lnSpc>
            </a:pPr>
            <a:r>
              <a:rPr lang="en-US" altLang="en-US"/>
              <a:t>Pipeline structures</a:t>
            </a:r>
          </a:p>
          <a:p>
            <a:pPr lvl="1">
              <a:lnSpc>
                <a:spcPct val="90000"/>
              </a:lnSpc>
            </a:pPr>
            <a:r>
              <a:rPr lang="en-US" altLang="en-US"/>
              <a:t>Vector execution model</a:t>
            </a:r>
          </a:p>
          <a:p>
            <a:pPr>
              <a:lnSpc>
                <a:spcPct val="90000"/>
              </a:lnSpc>
            </a:pPr>
            <a:r>
              <a:rPr lang="en-US" altLang="en-US"/>
              <a:t>Accomplishments</a:t>
            </a:r>
          </a:p>
          <a:p>
            <a:pPr lvl="1">
              <a:lnSpc>
                <a:spcPct val="90000"/>
              </a:lnSpc>
            </a:pPr>
            <a:r>
              <a:rPr lang="en-US" altLang="en-US"/>
              <a:t>Cray 1</a:t>
            </a:r>
          </a:p>
          <a:p>
            <a:pPr lvl="1">
              <a:lnSpc>
                <a:spcPct val="90000"/>
              </a:lnSpc>
            </a:pPr>
            <a:r>
              <a:rPr lang="en-US" altLang="en-US"/>
              <a:t>80 MHz clock rate</a:t>
            </a:r>
          </a:p>
          <a:p>
            <a:pPr lvl="1">
              <a:lnSpc>
                <a:spcPct val="90000"/>
              </a:lnSpc>
            </a:pPr>
            <a:r>
              <a:rPr lang="en-US" altLang="en-US"/>
              <a:t>136 Megaflops Peak Performance</a:t>
            </a:r>
          </a:p>
          <a:p>
            <a:pPr>
              <a:lnSpc>
                <a:spcPct val="90000"/>
              </a:lnSpc>
            </a:pPr>
            <a:endParaRPr lang="en-US" altLang="en-US"/>
          </a:p>
        </p:txBody>
      </p:sp>
      <p:pic>
        <p:nvPicPr>
          <p:cNvPr id="10243" name="Picture 5" descr="Cray-1-Supercomputer-1976-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6950" y="2825750"/>
            <a:ext cx="2871788"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78825" y="457200"/>
            <a:ext cx="1905000" cy="18684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5" name="TextBox 5"/>
          <p:cNvSpPr txBox="1">
            <a:spLocks noChangeArrowheads="1"/>
          </p:cNvSpPr>
          <p:nvPr/>
        </p:nvSpPr>
        <p:spPr bwMode="auto">
          <a:xfrm>
            <a:off x="8004176" y="5221289"/>
            <a:ext cx="103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800"/>
              <a:t>CRAY-1</a:t>
            </a:r>
          </a:p>
        </p:txBody>
      </p:sp>
    </p:spTree>
    <p:extLst>
      <p:ext uri="{BB962C8B-B14F-4D97-AF65-F5344CB8AC3E}">
        <p14:creationId xmlns:p14="http://schemas.microsoft.com/office/powerpoint/2010/main" val="729392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336551"/>
            <a:ext cx="81962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V: SIMD-array/PVP</a:t>
            </a:r>
            <a:endParaRPr lang="en-US" kern="0" dirty="0"/>
          </a:p>
        </p:txBody>
      </p:sp>
      <p:sp>
        <p:nvSpPr>
          <p:cNvPr id="11266" name="Content Placeholder 2"/>
          <p:cNvSpPr txBox="1">
            <a:spLocks/>
          </p:cNvSpPr>
          <p:nvPr/>
        </p:nvSpPr>
        <p:spPr bwMode="auto">
          <a:xfrm>
            <a:off x="2014539" y="990600"/>
            <a:ext cx="4764087" cy="51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a:t>1980 – 1990 </a:t>
            </a:r>
          </a:p>
          <a:p>
            <a:r>
              <a:rPr lang="en-US" altLang="en-US"/>
              <a:t>Enabling technology</a:t>
            </a:r>
          </a:p>
          <a:p>
            <a:pPr lvl="1"/>
            <a:r>
              <a:rPr lang="en-US" altLang="en-US"/>
              <a:t>LSI (Large Scale Integration)</a:t>
            </a:r>
          </a:p>
          <a:p>
            <a:r>
              <a:rPr lang="en-US" altLang="en-US"/>
              <a:t>Fundamental Concepts</a:t>
            </a:r>
          </a:p>
          <a:p>
            <a:pPr lvl="1"/>
            <a:r>
              <a:rPr lang="en-US" altLang="en-US"/>
              <a:t>Single Instruction Stream, Multiple Data</a:t>
            </a:r>
          </a:p>
          <a:p>
            <a:pPr lvl="1"/>
            <a:r>
              <a:rPr lang="en-US" altLang="en-US"/>
              <a:t>Medium grained parallelism</a:t>
            </a:r>
          </a:p>
          <a:p>
            <a:pPr lvl="1"/>
            <a:r>
              <a:rPr lang="en-US" altLang="en-US"/>
              <a:t>Parallel Vector Processing (PVP)</a:t>
            </a:r>
          </a:p>
          <a:p>
            <a:pPr lvl="1"/>
            <a:r>
              <a:rPr lang="en-US" altLang="en-US"/>
              <a:t>Array of numeric processors under single control stream</a:t>
            </a:r>
          </a:p>
          <a:p>
            <a:r>
              <a:rPr lang="en-US" altLang="en-US"/>
              <a:t>Accomplishments</a:t>
            </a:r>
          </a:p>
          <a:p>
            <a:pPr lvl="1"/>
            <a:r>
              <a:rPr lang="en-US" altLang="en-US"/>
              <a:t>Gigaflops range performance</a:t>
            </a:r>
          </a:p>
          <a:p>
            <a:pPr lvl="1"/>
            <a:r>
              <a:rPr lang="en-US" altLang="en-US"/>
              <a:t>Maspar, Cray XMP, YMP, …</a:t>
            </a:r>
          </a:p>
          <a:p>
            <a:endParaRPr lang="en-US" altLang="en-US"/>
          </a:p>
        </p:txBody>
      </p:sp>
      <p:pic>
        <p:nvPicPr>
          <p:cNvPr id="11267" name="Picture 11" descr="1986_cmachi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5614" y="898526"/>
            <a:ext cx="2943225" cy="21193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68"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29401" y="3540126"/>
            <a:ext cx="3889375" cy="24034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5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0770-E1C4-47D0-8660-52CF5C102071}"/>
              </a:ext>
            </a:extLst>
          </p:cNvPr>
          <p:cNvSpPr>
            <a:spLocks noGrp="1"/>
          </p:cNvSpPr>
          <p:nvPr>
            <p:ph type="title"/>
          </p:nvPr>
        </p:nvSpPr>
        <p:spPr/>
        <p:txBody>
          <a:bodyPr/>
          <a:lstStyle/>
          <a:p>
            <a:r>
              <a:rPr lang="en-CA" dirty="0"/>
              <a:t>Labs</a:t>
            </a:r>
          </a:p>
        </p:txBody>
      </p:sp>
      <p:sp>
        <p:nvSpPr>
          <p:cNvPr id="3" name="Content Placeholder 2">
            <a:extLst>
              <a:ext uri="{FF2B5EF4-FFF2-40B4-BE49-F238E27FC236}">
                <a16:creationId xmlns:a16="http://schemas.microsoft.com/office/drawing/2014/main" id="{1A362E78-6BDB-4B5D-A009-FB7AFA402997}"/>
              </a:ext>
            </a:extLst>
          </p:cNvPr>
          <p:cNvSpPr>
            <a:spLocks noGrp="1"/>
          </p:cNvSpPr>
          <p:nvPr>
            <p:ph idx="1"/>
          </p:nvPr>
        </p:nvSpPr>
        <p:spPr/>
        <p:txBody>
          <a:bodyPr/>
          <a:lstStyle/>
          <a:p>
            <a:r>
              <a:rPr lang="en-CA" b="1" dirty="0"/>
              <a:t>Weekly Tech:</a:t>
            </a:r>
            <a:r>
              <a:rPr lang="en-CA" dirty="0"/>
              <a:t> experimentation/discussion (1% per) 10%, probably there won’t be much at the end of the course for the last week</a:t>
            </a:r>
          </a:p>
          <a:p>
            <a:endParaRPr lang="en-CA" dirty="0"/>
          </a:p>
          <a:p>
            <a:endParaRPr lang="en-CA" dirty="0"/>
          </a:p>
          <a:p>
            <a:r>
              <a:rPr lang="en-CA" dirty="0"/>
              <a:t>Labs are different between the two courses (though related)</a:t>
            </a:r>
          </a:p>
          <a:p>
            <a:endParaRPr lang="en-CA" dirty="0"/>
          </a:p>
          <a:p>
            <a:r>
              <a:rPr lang="en-CA" dirty="0"/>
              <a:t>Some of the labs are going to be really easy… when they work, and a nightmare if they don’t.  That’s why I do labs</a:t>
            </a:r>
          </a:p>
          <a:p>
            <a:endParaRPr lang="en-CA" dirty="0"/>
          </a:p>
        </p:txBody>
      </p:sp>
    </p:spTree>
    <p:extLst>
      <p:ext uri="{BB962C8B-B14F-4D97-AF65-F5344CB8AC3E}">
        <p14:creationId xmlns:p14="http://schemas.microsoft.com/office/powerpoint/2010/main" val="2020032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7550" y="342901"/>
            <a:ext cx="82438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Epoch VI: CSP</a:t>
            </a:r>
            <a:endParaRPr lang="en-US" kern="0" dirty="0"/>
          </a:p>
        </p:txBody>
      </p:sp>
      <p:sp>
        <p:nvSpPr>
          <p:cNvPr id="3" name="Content Placeholder 2"/>
          <p:cNvSpPr txBox="1">
            <a:spLocks/>
          </p:cNvSpPr>
          <p:nvPr/>
        </p:nvSpPr>
        <p:spPr>
          <a:xfrm>
            <a:off x="1987550" y="863601"/>
            <a:ext cx="5080000" cy="55292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1990 - 2005</a:t>
            </a:r>
          </a:p>
          <a:p>
            <a:pPr>
              <a:defRPr/>
            </a:pPr>
            <a:r>
              <a:rPr lang="en-US" kern="0" dirty="0"/>
              <a:t>Enabling Technology</a:t>
            </a:r>
          </a:p>
          <a:p>
            <a:pPr lvl="1">
              <a:defRPr/>
            </a:pPr>
            <a:r>
              <a:rPr lang="en-US" sz="1700" kern="0" dirty="0"/>
              <a:t>VLSI (Very Large Scale Integration)</a:t>
            </a:r>
          </a:p>
          <a:p>
            <a:pPr lvl="1">
              <a:defRPr/>
            </a:pPr>
            <a:r>
              <a:rPr lang="en-US" sz="1700" kern="0" dirty="0"/>
              <a:t>32-bit/64-bit Microprocessor (the Killer Micro)</a:t>
            </a:r>
          </a:p>
          <a:p>
            <a:pPr lvl="1">
              <a:defRPr/>
            </a:pPr>
            <a:r>
              <a:rPr lang="en-US" sz="1700" kern="0" dirty="0"/>
              <a:t>System Area Network (SAN)</a:t>
            </a:r>
          </a:p>
          <a:p>
            <a:pPr>
              <a:defRPr/>
            </a:pPr>
            <a:r>
              <a:rPr lang="en-US" kern="0" dirty="0"/>
              <a:t>Fundamental Concepts</a:t>
            </a:r>
          </a:p>
          <a:p>
            <a:pPr lvl="1">
              <a:defRPr/>
            </a:pPr>
            <a:r>
              <a:rPr lang="en-US" sz="1700" kern="0" dirty="0"/>
              <a:t>Communicating Sequential Processing (CSP)</a:t>
            </a:r>
          </a:p>
          <a:p>
            <a:pPr lvl="1">
              <a:defRPr/>
            </a:pPr>
            <a:r>
              <a:rPr lang="en-US" sz="1700" kern="0" dirty="0"/>
              <a:t>Distributed memory, message passing</a:t>
            </a:r>
          </a:p>
          <a:p>
            <a:pPr lvl="1">
              <a:defRPr/>
            </a:pPr>
            <a:r>
              <a:rPr lang="en-US" sz="1700" kern="0" dirty="0"/>
              <a:t>Bulk Synchronous Parallel (BSP)</a:t>
            </a:r>
          </a:p>
          <a:p>
            <a:pPr>
              <a:defRPr/>
            </a:pPr>
            <a:r>
              <a:rPr lang="en-US" kern="0" dirty="0"/>
              <a:t>Accomplishments</a:t>
            </a:r>
          </a:p>
          <a:p>
            <a:pPr lvl="1">
              <a:defRPr/>
            </a:pPr>
            <a:r>
              <a:rPr lang="en-US" sz="1700" kern="0" dirty="0"/>
              <a:t>Commodity clusters and MPPs</a:t>
            </a:r>
          </a:p>
          <a:p>
            <a:pPr lvl="1">
              <a:defRPr/>
            </a:pPr>
            <a:r>
              <a:rPr lang="en-US" sz="1700" kern="0" dirty="0"/>
              <a:t>Dominates for two decades</a:t>
            </a:r>
          </a:p>
          <a:p>
            <a:pPr lvl="1">
              <a:defRPr/>
            </a:pPr>
            <a:r>
              <a:rPr lang="en-US" sz="1700" kern="0" dirty="0"/>
              <a:t>From 10s of Gigaflops to Teraflops to Petaflops performance </a:t>
            </a:r>
          </a:p>
        </p:txBody>
      </p:sp>
      <p:pic>
        <p:nvPicPr>
          <p:cNvPr id="12291" name="Picture 2" descr="tro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66013" y="3459164"/>
            <a:ext cx="2762250" cy="18875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2"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43789" y="342900"/>
            <a:ext cx="2808287" cy="1993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3" name="TextBox 5"/>
          <p:cNvSpPr txBox="1">
            <a:spLocks noChangeArrowheads="1"/>
          </p:cNvSpPr>
          <p:nvPr/>
        </p:nvSpPr>
        <p:spPr bwMode="auto">
          <a:xfrm>
            <a:off x="7443789" y="2420939"/>
            <a:ext cx="2808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Intel Touchstone Delta</a:t>
            </a:r>
          </a:p>
        </p:txBody>
      </p:sp>
      <p:sp>
        <p:nvSpPr>
          <p:cNvPr id="12294" name="TextBox 6"/>
          <p:cNvSpPr txBox="1">
            <a:spLocks noChangeArrowheads="1"/>
          </p:cNvSpPr>
          <p:nvPr/>
        </p:nvSpPr>
        <p:spPr bwMode="auto">
          <a:xfrm>
            <a:off x="7466013" y="5422900"/>
            <a:ext cx="2747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Beowulf Commodity Cluster</a:t>
            </a:r>
          </a:p>
        </p:txBody>
      </p:sp>
    </p:spTree>
    <p:extLst>
      <p:ext uri="{BB962C8B-B14F-4D97-AF65-F5344CB8AC3E}">
        <p14:creationId xmlns:p14="http://schemas.microsoft.com/office/powerpoint/2010/main" val="372184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5000" y="342901"/>
            <a:ext cx="83264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Epoch VII: Multicore/Heterogeneous</a:t>
            </a:r>
          </a:p>
        </p:txBody>
      </p:sp>
      <p:sp>
        <p:nvSpPr>
          <p:cNvPr id="3" name="Content Placeholder 2"/>
          <p:cNvSpPr txBox="1">
            <a:spLocks/>
          </p:cNvSpPr>
          <p:nvPr/>
        </p:nvSpPr>
        <p:spPr>
          <a:xfrm>
            <a:off x="1987550" y="1143001"/>
            <a:ext cx="5080000" cy="52498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2005 - 2020</a:t>
            </a:r>
          </a:p>
          <a:p>
            <a:pPr>
              <a:defRPr/>
            </a:pPr>
            <a:r>
              <a:rPr lang="en-US" kern="0" dirty="0"/>
              <a:t>Enabling Technology</a:t>
            </a:r>
          </a:p>
          <a:p>
            <a:pPr lvl="1">
              <a:defRPr/>
            </a:pPr>
            <a:r>
              <a:rPr lang="en-US" sz="1700" kern="0" dirty="0"/>
              <a:t>Multi-core</a:t>
            </a:r>
          </a:p>
          <a:p>
            <a:pPr>
              <a:defRPr/>
            </a:pPr>
            <a:r>
              <a:rPr lang="en-US" kern="0" dirty="0"/>
              <a:t>Fundamental Concepts</a:t>
            </a:r>
          </a:p>
          <a:p>
            <a:pPr lvl="1">
              <a:defRPr/>
            </a:pPr>
            <a:r>
              <a:rPr lang="en-US" sz="1800" kern="0" dirty="0">
                <a:cs typeface="MS PGothic" charset="0"/>
              </a:rPr>
              <a:t>Hybrid execution</a:t>
            </a:r>
          </a:p>
          <a:p>
            <a:pPr lvl="1">
              <a:defRPr/>
            </a:pPr>
            <a:r>
              <a:rPr lang="en-US" sz="1800" kern="0" dirty="0">
                <a:cs typeface="MS PGothic" charset="0"/>
              </a:rPr>
              <a:t>Heavy-weight nodes</a:t>
            </a:r>
          </a:p>
          <a:p>
            <a:pPr>
              <a:defRPr/>
            </a:pPr>
            <a:r>
              <a:rPr lang="en-US" kern="0" dirty="0"/>
              <a:t>Accomplishments</a:t>
            </a:r>
          </a:p>
          <a:p>
            <a:pPr lvl="1">
              <a:defRPr/>
            </a:pPr>
            <a:r>
              <a:rPr lang="en-US" sz="1700" kern="0" dirty="0"/>
              <a:t>Fastest computers in the world</a:t>
            </a:r>
          </a:p>
          <a:p>
            <a:pPr lvl="1">
              <a:defRPr/>
            </a:pPr>
            <a:r>
              <a:rPr lang="en-US" sz="1700" kern="0" dirty="0"/>
              <a:t>Improved energy efficiency</a:t>
            </a:r>
          </a:p>
          <a:p>
            <a:pPr lvl="1">
              <a:defRPr/>
            </a:pPr>
            <a:r>
              <a:rPr lang="en-US" sz="1700" kern="0" dirty="0"/>
              <a:t>Hybrid programming interfaces</a:t>
            </a:r>
          </a:p>
        </p:txBody>
      </p:sp>
      <p:sp>
        <p:nvSpPr>
          <p:cNvPr id="13315" name="TextBox 5"/>
          <p:cNvSpPr txBox="1">
            <a:spLocks noChangeArrowheads="1"/>
          </p:cNvSpPr>
          <p:nvPr/>
        </p:nvSpPr>
        <p:spPr bwMode="auto">
          <a:xfrm>
            <a:off x="7443789" y="2420939"/>
            <a:ext cx="2808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Cray/ORNL Titan</a:t>
            </a:r>
          </a:p>
        </p:txBody>
      </p:sp>
      <p:sp>
        <p:nvSpPr>
          <p:cNvPr id="13316" name="TextBox 6"/>
          <p:cNvSpPr txBox="1">
            <a:spLocks noChangeArrowheads="1"/>
          </p:cNvSpPr>
          <p:nvPr/>
        </p:nvSpPr>
        <p:spPr bwMode="auto">
          <a:xfrm>
            <a:off x="7466013" y="5422900"/>
            <a:ext cx="2747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NUDT Tianhe-2</a:t>
            </a:r>
          </a:p>
        </p:txBody>
      </p:sp>
      <p:pic>
        <p:nvPicPr>
          <p:cNvPr id="13317" name="Picture 7"/>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05600" y="914400"/>
            <a:ext cx="39624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680200" y="3048000"/>
            <a:ext cx="3951288"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0410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5000" y="342901"/>
            <a:ext cx="83264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Epoch VIII: Exascale </a:t>
            </a:r>
          </a:p>
        </p:txBody>
      </p:sp>
      <p:sp>
        <p:nvSpPr>
          <p:cNvPr id="14338" name="Content Placeholder 2"/>
          <p:cNvSpPr txBox="1">
            <a:spLocks/>
          </p:cNvSpPr>
          <p:nvPr/>
        </p:nvSpPr>
        <p:spPr bwMode="auto">
          <a:xfrm>
            <a:off x="1987550" y="1143001"/>
            <a:ext cx="532765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r>
              <a:rPr lang="en-US" altLang="en-US">
                <a:ea typeface="ＭＳ Ｐゴシック" charset="-128"/>
              </a:rPr>
              <a:t>2020 - 2030</a:t>
            </a:r>
          </a:p>
          <a:p>
            <a:r>
              <a:rPr lang="en-US" altLang="en-US">
                <a:ea typeface="ＭＳ Ｐゴシック" charset="-128"/>
              </a:rPr>
              <a:t>Enabling Technology</a:t>
            </a:r>
          </a:p>
          <a:p>
            <a:pPr lvl="1"/>
            <a:r>
              <a:rPr lang="en-US" altLang="en-US" sz="1700">
                <a:ea typeface="ＭＳ Ｐゴシック" charset="-128"/>
              </a:rPr>
              <a:t>3-D die stacking</a:t>
            </a:r>
          </a:p>
          <a:p>
            <a:pPr lvl="1"/>
            <a:r>
              <a:rPr lang="en-US" altLang="en-US" sz="1700">
                <a:ea typeface="ＭＳ Ｐゴシック" charset="-128"/>
              </a:rPr>
              <a:t>Optical inter/intra socket networking</a:t>
            </a:r>
          </a:p>
          <a:p>
            <a:pPr lvl="1"/>
            <a:r>
              <a:rPr lang="en-US" altLang="en-US" sz="1700">
                <a:ea typeface="ＭＳ Ｐゴシック" charset="-128"/>
              </a:rPr>
              <a:t>End of Moore’s Law</a:t>
            </a:r>
          </a:p>
          <a:p>
            <a:pPr lvl="1"/>
            <a:r>
              <a:rPr lang="en-US" altLang="en-US" sz="1700">
                <a:ea typeface="ＭＳ Ｐゴシック" charset="-128"/>
              </a:rPr>
              <a:t>Processor-in-Memory (PIM)</a:t>
            </a:r>
          </a:p>
          <a:p>
            <a:r>
              <a:rPr lang="en-US" altLang="en-US">
                <a:ea typeface="ＭＳ Ｐゴシック" charset="-128"/>
              </a:rPr>
              <a:t>Fundamental Concepts</a:t>
            </a:r>
          </a:p>
          <a:p>
            <a:pPr lvl="1"/>
            <a:r>
              <a:rPr lang="en-US" altLang="en-US" sz="1800">
                <a:ea typeface="ＭＳ Ｐゴシック" charset="-128"/>
              </a:rPr>
              <a:t>Innovative execution models</a:t>
            </a:r>
          </a:p>
          <a:p>
            <a:pPr lvl="1"/>
            <a:r>
              <a:rPr lang="en-US" altLang="en-US" sz="1800">
                <a:ea typeface="ＭＳ Ｐゴシック" charset="-128"/>
              </a:rPr>
              <a:t>Dynamic adaptive resource management</a:t>
            </a:r>
          </a:p>
          <a:p>
            <a:pPr lvl="1"/>
            <a:r>
              <a:rPr lang="en-US" altLang="en-US" sz="1800">
                <a:ea typeface="ＭＳ Ｐゴシック" charset="-128"/>
              </a:rPr>
              <a:t>Message-driven computation</a:t>
            </a:r>
          </a:p>
          <a:p>
            <a:pPr lvl="1"/>
            <a:r>
              <a:rPr lang="en-US" altLang="en-US" sz="1800">
                <a:ea typeface="ＭＳ Ｐゴシック" charset="-128"/>
              </a:rPr>
              <a:t>Multi-threading</a:t>
            </a:r>
          </a:p>
          <a:p>
            <a:r>
              <a:rPr lang="en-US" altLang="en-US">
                <a:ea typeface="ＭＳ Ｐゴシック" charset="-128"/>
              </a:rPr>
              <a:t>Accomplishments</a:t>
            </a:r>
          </a:p>
          <a:p>
            <a:pPr lvl="1"/>
            <a:r>
              <a:rPr lang="en-US" altLang="en-US" sz="1700">
                <a:ea typeface="ＭＳ Ｐゴシック" charset="-128"/>
              </a:rPr>
              <a:t>Billion-way parallelism</a:t>
            </a:r>
          </a:p>
          <a:p>
            <a:pPr lvl="1"/>
            <a:r>
              <a:rPr lang="en-US" altLang="en-US" sz="1700">
                <a:ea typeface="ＭＳ Ｐゴシック" charset="-128"/>
              </a:rPr>
              <a:t>Energy  &lt;20pJ/op </a:t>
            </a:r>
          </a:p>
          <a:p>
            <a:pPr lvl="1"/>
            <a:r>
              <a:rPr lang="en-US" altLang="en-US" sz="1700">
                <a:ea typeface="ＭＳ Ｐゴシック" charset="-128"/>
              </a:rPr>
              <a:t>Runtime system software</a:t>
            </a:r>
          </a:p>
          <a:p>
            <a:pPr lvl="1"/>
            <a:endParaRPr lang="en-US" altLang="en-US" sz="1700">
              <a:ea typeface="ＭＳ Ｐゴシック" charset="-128"/>
            </a:endParaRPr>
          </a:p>
        </p:txBody>
      </p:sp>
      <p:sp>
        <p:nvSpPr>
          <p:cNvPr id="14339" name="TextBox 5"/>
          <p:cNvSpPr txBox="1">
            <a:spLocks noChangeArrowheads="1"/>
          </p:cNvSpPr>
          <p:nvPr/>
        </p:nvSpPr>
        <p:spPr bwMode="auto">
          <a:xfrm>
            <a:off x="7467600" y="4495800"/>
            <a:ext cx="2808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3-D Die Stacking</a:t>
            </a:r>
          </a:p>
        </p:txBody>
      </p:sp>
      <p:pic>
        <p:nvPicPr>
          <p:cNvPr id="1434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67600" y="2514600"/>
            <a:ext cx="2552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104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7550" y="342901"/>
            <a:ext cx="82438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Epoch IX: Quantum ?       </a:t>
            </a:r>
          </a:p>
        </p:txBody>
      </p:sp>
      <p:sp>
        <p:nvSpPr>
          <p:cNvPr id="3" name="Content Placeholder 2"/>
          <p:cNvSpPr txBox="1">
            <a:spLocks/>
          </p:cNvSpPr>
          <p:nvPr/>
        </p:nvSpPr>
        <p:spPr>
          <a:xfrm>
            <a:off x="1987550" y="1219201"/>
            <a:ext cx="5080000" cy="51736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t>Beyond 2030</a:t>
            </a:r>
          </a:p>
          <a:p>
            <a:pPr>
              <a:defRPr/>
            </a:pPr>
            <a:r>
              <a:rPr lang="en-US" kern="0" dirty="0"/>
              <a:t>Enabling Technology</a:t>
            </a:r>
          </a:p>
          <a:p>
            <a:pPr lvl="1">
              <a:defRPr/>
            </a:pPr>
            <a:r>
              <a:rPr lang="en-US" sz="1700" kern="0" dirty="0"/>
              <a:t>Cryogenics</a:t>
            </a:r>
          </a:p>
          <a:p>
            <a:pPr lvl="1">
              <a:defRPr/>
            </a:pPr>
            <a:r>
              <a:rPr lang="en-US" sz="1700" kern="0" dirty="0"/>
              <a:t>Josephson Junctions</a:t>
            </a:r>
          </a:p>
          <a:p>
            <a:pPr lvl="1">
              <a:defRPr/>
            </a:pPr>
            <a:r>
              <a:rPr lang="en-US" sz="1700" kern="0" dirty="0"/>
              <a:t>Graphene and NCT</a:t>
            </a:r>
          </a:p>
          <a:p>
            <a:pPr>
              <a:defRPr/>
            </a:pPr>
            <a:r>
              <a:rPr lang="en-US" kern="0" dirty="0"/>
              <a:t>Fundamental Concepts</a:t>
            </a:r>
          </a:p>
          <a:p>
            <a:pPr lvl="1">
              <a:defRPr/>
            </a:pPr>
            <a:r>
              <a:rPr lang="en-US" sz="1700" kern="0" dirty="0">
                <a:cs typeface="MS PGothic" charset="0"/>
              </a:rPr>
              <a:t>Quantum Mechanics </a:t>
            </a:r>
          </a:p>
          <a:p>
            <a:pPr>
              <a:defRPr/>
            </a:pPr>
            <a:r>
              <a:rPr lang="en-US" kern="0" dirty="0"/>
              <a:t>Accomplishments</a:t>
            </a:r>
          </a:p>
          <a:p>
            <a:pPr lvl="1">
              <a:defRPr/>
            </a:pPr>
            <a:r>
              <a:rPr lang="en-US" kern="0" dirty="0">
                <a:cs typeface="MS PGothic" charset="0"/>
              </a:rPr>
              <a:t>A few </a:t>
            </a:r>
            <a:r>
              <a:rPr lang="en-US" kern="0" dirty="0" err="1">
                <a:cs typeface="MS PGothic" charset="0"/>
              </a:rPr>
              <a:t>qubits</a:t>
            </a:r>
            <a:endParaRPr lang="en-US" kern="0" dirty="0">
              <a:cs typeface="MS PGothic" charset="0"/>
            </a:endParaRPr>
          </a:p>
          <a:p>
            <a:pPr lvl="1">
              <a:defRPr/>
            </a:pPr>
            <a:r>
              <a:rPr lang="en-US" kern="0" dirty="0">
                <a:cs typeface="MS PGothic" charset="0"/>
              </a:rPr>
              <a:t>Adiabatic switching</a:t>
            </a:r>
          </a:p>
          <a:p>
            <a:pPr lvl="1">
              <a:defRPr/>
            </a:pPr>
            <a:r>
              <a:rPr lang="en-US" kern="0" dirty="0">
                <a:cs typeface="MS PGothic" charset="0"/>
              </a:rPr>
              <a:t>Algorithms</a:t>
            </a:r>
          </a:p>
          <a:p>
            <a:pPr lvl="1">
              <a:defRPr/>
            </a:pPr>
            <a:r>
              <a:rPr lang="en-US" kern="0" dirty="0">
                <a:cs typeface="MS PGothic" charset="0"/>
              </a:rPr>
              <a:t>Witnessing entanglement</a:t>
            </a:r>
          </a:p>
        </p:txBody>
      </p:sp>
      <p:sp>
        <p:nvSpPr>
          <p:cNvPr id="15363" name="TextBox 5"/>
          <p:cNvSpPr txBox="1">
            <a:spLocks noChangeArrowheads="1"/>
          </p:cNvSpPr>
          <p:nvPr/>
        </p:nvSpPr>
        <p:spPr bwMode="auto">
          <a:xfrm>
            <a:off x="7467600" y="2438400"/>
            <a:ext cx="2808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Qubits</a:t>
            </a:r>
          </a:p>
        </p:txBody>
      </p:sp>
      <p:sp>
        <p:nvSpPr>
          <p:cNvPr id="15364" name="TextBox 6"/>
          <p:cNvSpPr txBox="1">
            <a:spLocks noChangeArrowheads="1"/>
          </p:cNvSpPr>
          <p:nvPr/>
        </p:nvSpPr>
        <p:spPr bwMode="auto">
          <a:xfrm>
            <a:off x="7466013" y="5422900"/>
            <a:ext cx="2747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t>D-Wave Quantum Computer</a:t>
            </a:r>
          </a:p>
        </p:txBody>
      </p:sp>
      <p:grpSp>
        <p:nvGrpSpPr>
          <p:cNvPr id="15365" name="Group 7"/>
          <p:cNvGrpSpPr>
            <a:grpSpLocks/>
          </p:cNvGrpSpPr>
          <p:nvPr/>
        </p:nvGrpSpPr>
        <p:grpSpPr bwMode="auto">
          <a:xfrm>
            <a:off x="4197350" y="457201"/>
            <a:ext cx="6064250" cy="4786313"/>
            <a:chOff x="1914525" y="-847762"/>
            <a:chExt cx="8348044" cy="6688175"/>
          </a:xfrm>
        </p:grpSpPr>
        <p:pic>
          <p:nvPicPr>
            <p:cNvPr id="15367" name="Picture 4" descr="IMG_101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26431" y="-847762"/>
              <a:ext cx="1617853"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Line 11"/>
            <p:cNvSpPr>
              <a:spLocks noChangeShapeType="1"/>
            </p:cNvSpPr>
            <p:nvPr/>
          </p:nvSpPr>
          <p:spPr bwMode="auto">
            <a:xfrm flipH="1">
              <a:off x="2098675" y="4560888"/>
              <a:ext cx="434975"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9" name="Line 14"/>
            <p:cNvSpPr>
              <a:spLocks noChangeShapeType="1"/>
            </p:cNvSpPr>
            <p:nvPr/>
          </p:nvSpPr>
          <p:spPr bwMode="auto">
            <a:xfrm flipH="1">
              <a:off x="2212975" y="3889375"/>
              <a:ext cx="436563"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0" name="Line 15"/>
            <p:cNvSpPr>
              <a:spLocks noChangeShapeType="1"/>
            </p:cNvSpPr>
            <p:nvPr/>
          </p:nvSpPr>
          <p:spPr bwMode="auto">
            <a:xfrm flipH="1">
              <a:off x="2212975" y="3440113"/>
              <a:ext cx="436563"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1" name="Line 16"/>
            <p:cNvSpPr>
              <a:spLocks noChangeShapeType="1"/>
            </p:cNvSpPr>
            <p:nvPr/>
          </p:nvSpPr>
          <p:spPr bwMode="auto">
            <a:xfrm flipH="1">
              <a:off x="2503488" y="2957513"/>
              <a:ext cx="273050"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2" name="Line 17"/>
            <p:cNvSpPr>
              <a:spLocks noChangeShapeType="1"/>
            </p:cNvSpPr>
            <p:nvPr/>
          </p:nvSpPr>
          <p:spPr bwMode="auto">
            <a:xfrm flipH="1">
              <a:off x="2354263" y="2120900"/>
              <a:ext cx="295275"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3" name="Line 19"/>
            <p:cNvSpPr>
              <a:spLocks noChangeShapeType="1"/>
            </p:cNvSpPr>
            <p:nvPr/>
          </p:nvSpPr>
          <p:spPr bwMode="auto">
            <a:xfrm flipH="1">
              <a:off x="1914525" y="5840413"/>
              <a:ext cx="585788" cy="0"/>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5374" name="Picture 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4811" y="-847762"/>
              <a:ext cx="1957758" cy="28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Line 19"/>
            <p:cNvSpPr>
              <a:spLocks noChangeShapeType="1"/>
            </p:cNvSpPr>
            <p:nvPr/>
          </p:nvSpPr>
          <p:spPr bwMode="auto">
            <a:xfrm flipH="1">
              <a:off x="5652120" y="4077072"/>
              <a:ext cx="720080" cy="864096"/>
            </a:xfrm>
            <a:prstGeom prst="line">
              <a:avLst/>
            </a:prstGeom>
            <a:noFill/>
            <a:ln w="31750">
              <a:solidFill>
                <a:schemeClr val="bg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5366" name="Picture 25" descr="DSCN1044.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19950" y="281940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12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Parallel Computer Architecture</a:t>
            </a:r>
          </a:p>
        </p:txBody>
      </p:sp>
    </p:spTree>
    <p:extLst>
      <p:ext uri="{BB962C8B-B14F-4D97-AF65-F5344CB8AC3E}">
        <p14:creationId xmlns:p14="http://schemas.microsoft.com/office/powerpoint/2010/main" val="3788462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5630863" y="76201"/>
            <a:ext cx="4667250" cy="561975"/>
          </a:xfrm>
        </p:spPr>
        <p:txBody>
          <a:bodyPr>
            <a:normAutofit fontScale="90000"/>
          </a:bodyPr>
          <a:lstStyle/>
          <a:p>
            <a:pPr eaLnBrk="1" hangingPunct="1"/>
            <a:r>
              <a:rPr lang="en-US" altLang="en-US">
                <a:ea typeface="MS PGothic" charset="-128"/>
              </a:rPr>
              <a:t>Opening Remarks</a:t>
            </a:r>
          </a:p>
        </p:txBody>
      </p:sp>
      <p:sp>
        <p:nvSpPr>
          <p:cNvPr id="9218" name="Content Placeholder 2"/>
          <p:cNvSpPr>
            <a:spLocks noGrp="1"/>
          </p:cNvSpPr>
          <p:nvPr>
            <p:ph idx="1"/>
          </p:nvPr>
        </p:nvSpPr>
        <p:spPr>
          <a:xfrm>
            <a:off x="5521326" y="703264"/>
            <a:ext cx="5070475" cy="5392737"/>
          </a:xfrm>
        </p:spPr>
        <p:txBody>
          <a:bodyPr>
            <a:normAutofit lnSpcReduction="10000"/>
          </a:bodyPr>
          <a:lstStyle/>
          <a:p>
            <a:pPr>
              <a:lnSpc>
                <a:spcPct val="90000"/>
              </a:lnSpc>
            </a:pPr>
            <a:r>
              <a:rPr lang="en-US" altLang="en-US" sz="1600">
                <a:ea typeface="MS PGothic" charset="-128"/>
              </a:rPr>
              <a:t>This lecture is an introduction to supercomputer architecture</a:t>
            </a:r>
          </a:p>
          <a:p>
            <a:pPr lvl="1">
              <a:lnSpc>
                <a:spcPct val="90000"/>
              </a:lnSpc>
            </a:pPr>
            <a:r>
              <a:rPr lang="en-US" altLang="en-US" sz="1600">
                <a:ea typeface="ＭＳ Ｐゴシック" charset="-128"/>
              </a:rPr>
              <a:t>Major parameters, classes, and system level</a:t>
            </a:r>
          </a:p>
          <a:p>
            <a:pPr>
              <a:lnSpc>
                <a:spcPct val="90000"/>
              </a:lnSpc>
            </a:pPr>
            <a:r>
              <a:rPr lang="en-US" altLang="en-US" sz="1600">
                <a:ea typeface="MS PGothic" charset="-128"/>
              </a:rPr>
              <a:t>Architecture exploits device technology to deliver its innate computation performance potential</a:t>
            </a:r>
          </a:p>
          <a:p>
            <a:pPr lvl="1">
              <a:lnSpc>
                <a:spcPct val="90000"/>
              </a:lnSpc>
            </a:pPr>
            <a:r>
              <a:rPr lang="en-US" altLang="en-US" sz="1600">
                <a:ea typeface="ＭＳ Ｐゴシック" charset="-128"/>
              </a:rPr>
              <a:t>Structures and system organization </a:t>
            </a:r>
          </a:p>
          <a:p>
            <a:pPr lvl="1">
              <a:lnSpc>
                <a:spcPct val="90000"/>
              </a:lnSpc>
            </a:pPr>
            <a:r>
              <a:rPr lang="en-US" altLang="en-US" sz="1600">
                <a:ea typeface="ＭＳ Ｐゴシック" charset="-128"/>
              </a:rPr>
              <a:t>Semantics of operation and memory (instruction set architecture, ISA)</a:t>
            </a:r>
          </a:p>
          <a:p>
            <a:pPr>
              <a:lnSpc>
                <a:spcPct val="90000"/>
              </a:lnSpc>
            </a:pPr>
            <a:r>
              <a:rPr lang="en-US" altLang="en-US" sz="1600">
                <a:ea typeface="MS PGothic" charset="-128"/>
              </a:rPr>
              <a:t>Between device technology and architecture is circuit design</a:t>
            </a:r>
          </a:p>
          <a:p>
            <a:pPr lvl="1">
              <a:lnSpc>
                <a:spcPct val="90000"/>
              </a:lnSpc>
            </a:pPr>
            <a:r>
              <a:rPr lang="en-US" altLang="en-US" sz="1600">
                <a:ea typeface="ＭＳ Ｐゴシック" charset="-128"/>
              </a:rPr>
              <a:t>Circuit design converts devices to logic gates and higher level logical structures (e.g. multiplexers,  adders)</a:t>
            </a:r>
          </a:p>
          <a:p>
            <a:pPr lvl="1">
              <a:lnSpc>
                <a:spcPct val="90000"/>
              </a:lnSpc>
            </a:pPr>
            <a:r>
              <a:rPr lang="en-US" altLang="en-US" sz="1600">
                <a:ea typeface="ＭＳ Ｐゴシック" charset="-128"/>
              </a:rPr>
              <a:t>but this is outside the scope of this course.</a:t>
            </a:r>
          </a:p>
          <a:p>
            <a:pPr>
              <a:lnSpc>
                <a:spcPct val="90000"/>
              </a:lnSpc>
            </a:pPr>
            <a:r>
              <a:rPr lang="en-US" altLang="en-US" sz="1600">
                <a:ea typeface="MS PGothic" charset="-128"/>
              </a:rPr>
              <a:t>We will assume basic logic abstraction with characterizing properties:</a:t>
            </a:r>
          </a:p>
          <a:p>
            <a:pPr lvl="1">
              <a:lnSpc>
                <a:spcPct val="90000"/>
              </a:lnSpc>
            </a:pPr>
            <a:r>
              <a:rPr lang="en-US" altLang="en-US" sz="1600">
                <a:ea typeface="ＭＳ Ｐゴシック" charset="-128"/>
              </a:rPr>
              <a:t>Functional behavior (the logical operation it performs)</a:t>
            </a:r>
          </a:p>
          <a:p>
            <a:pPr lvl="1">
              <a:lnSpc>
                <a:spcPct val="90000"/>
              </a:lnSpc>
            </a:pPr>
            <a:r>
              <a:rPr lang="en-US" altLang="en-US" sz="1600">
                <a:ea typeface="ＭＳ Ｐゴシック" charset="-128"/>
              </a:rPr>
              <a:t>Switching speed</a:t>
            </a:r>
          </a:p>
          <a:p>
            <a:pPr lvl="1">
              <a:lnSpc>
                <a:spcPct val="90000"/>
              </a:lnSpc>
            </a:pPr>
            <a:r>
              <a:rPr lang="en-US" altLang="en-US" sz="1600">
                <a:ea typeface="ＭＳ Ｐゴシック" charset="-128"/>
              </a:rPr>
              <a:t>Propagation delay or latency</a:t>
            </a:r>
          </a:p>
          <a:p>
            <a:pPr lvl="1">
              <a:lnSpc>
                <a:spcPct val="90000"/>
              </a:lnSpc>
            </a:pPr>
            <a:r>
              <a:rPr lang="en-US" altLang="en-US" sz="1600">
                <a:ea typeface="ＭＳ Ｐゴシック" charset="-128"/>
              </a:rPr>
              <a:t>Size and power</a:t>
            </a:r>
          </a:p>
        </p:txBody>
      </p:sp>
      <p:pic>
        <p:nvPicPr>
          <p:cNvPr id="92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0"/>
            <a:ext cx="3871913"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337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152401"/>
            <a:ext cx="45862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sp>
        <p:nvSpPr>
          <p:cNvPr id="11266" name="Content Placeholder 2"/>
          <p:cNvSpPr txBox="1">
            <a:spLocks/>
          </p:cNvSpPr>
          <p:nvPr/>
        </p:nvSpPr>
        <p:spPr bwMode="auto">
          <a:xfrm>
            <a:off x="1981201" y="990600"/>
            <a:ext cx="4803775" cy="53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dirty="0">
                <a:solidFill>
                  <a:srgbClr val="7D110C"/>
                </a:solidFill>
              </a:rPr>
              <a:t>The HPC System Stack</a:t>
            </a:r>
          </a:p>
          <a:p>
            <a:pPr>
              <a:lnSpc>
                <a:spcPct val="90000"/>
              </a:lnSpc>
            </a:pPr>
            <a:r>
              <a:rPr lang="en-US" altLang="en-US" dirty="0">
                <a:solidFill>
                  <a:srgbClr val="A6A6A6"/>
                </a:solidFill>
              </a:rPr>
              <a:t>What is Computer Architecture</a:t>
            </a:r>
          </a:p>
          <a:p>
            <a:pPr>
              <a:lnSpc>
                <a:spcPct val="90000"/>
              </a:lnSpc>
            </a:pPr>
            <a:r>
              <a:rPr lang="en-US" altLang="en-US" dirty="0">
                <a:solidFill>
                  <a:srgbClr val="A6A6A6"/>
                </a:solidFill>
              </a:rPr>
              <a:t>Review Performance Factors and Metrics</a:t>
            </a:r>
          </a:p>
          <a:p>
            <a:pPr>
              <a:lnSpc>
                <a:spcPct val="90000"/>
              </a:lnSpc>
            </a:pPr>
            <a:r>
              <a:rPr lang="en-US" altLang="en-US" dirty="0">
                <a:solidFill>
                  <a:srgbClr val="A6A6A6"/>
                </a:solidFill>
              </a:rPr>
              <a:t>MIMD class HPC Architecture</a:t>
            </a:r>
          </a:p>
          <a:p>
            <a:pPr lvl="1">
              <a:lnSpc>
                <a:spcPct val="90000"/>
              </a:lnSpc>
            </a:pPr>
            <a:r>
              <a:rPr lang="en-US" altLang="en-US" sz="1800" dirty="0">
                <a:solidFill>
                  <a:srgbClr val="A6A6A6"/>
                </a:solidFill>
                <a:ea typeface="ＭＳ Ｐゴシック" charset="-128"/>
              </a:rPr>
              <a:t>An Introduction to Shared Memory Multiprocessors</a:t>
            </a:r>
          </a:p>
          <a:p>
            <a:pPr lvl="1">
              <a:lnSpc>
                <a:spcPct val="90000"/>
              </a:lnSpc>
            </a:pPr>
            <a:r>
              <a:rPr lang="en-US" altLang="en-US" sz="1800" dirty="0">
                <a:solidFill>
                  <a:srgbClr val="A6A6A6"/>
                </a:solidFill>
                <a:ea typeface="ＭＳ Ｐゴシック" charset="-128"/>
              </a:rPr>
              <a:t>Coarse-grained MIMD Processing – MPPs </a:t>
            </a:r>
          </a:p>
          <a:p>
            <a:pPr>
              <a:lnSpc>
                <a:spcPct val="90000"/>
              </a:lnSpc>
            </a:pPr>
            <a:r>
              <a:rPr lang="en-US" altLang="en-US" dirty="0">
                <a:solidFill>
                  <a:srgbClr val="A6A6A6"/>
                </a:solidFill>
                <a:ea typeface="ＭＳ Ｐゴシック" charset="-128"/>
              </a:rPr>
              <a:t>SIMD class HPC Architecture</a:t>
            </a:r>
          </a:p>
          <a:p>
            <a:pPr lvl="1">
              <a:lnSpc>
                <a:spcPct val="90000"/>
              </a:lnSpc>
            </a:pPr>
            <a:r>
              <a:rPr lang="en-US" altLang="en-US" sz="1800" dirty="0">
                <a:solidFill>
                  <a:srgbClr val="A6A6A6"/>
                </a:solidFill>
                <a:ea typeface="ＭＳ Ｐゴシック" charset="-128"/>
              </a:rPr>
              <a:t>Very Fine-grained Vector Processing and PVPs</a:t>
            </a:r>
          </a:p>
          <a:p>
            <a:pPr lvl="1">
              <a:lnSpc>
                <a:spcPct val="90000"/>
              </a:lnSpc>
            </a:pPr>
            <a:r>
              <a:rPr lang="en-US" altLang="en-US" sz="1800" dirty="0">
                <a:solidFill>
                  <a:srgbClr val="A6A6A6"/>
                </a:solidFill>
                <a:ea typeface="ＭＳ Ｐゴシック" charset="-128"/>
              </a:rPr>
              <a:t>SIMD array and SPMD</a:t>
            </a:r>
          </a:p>
          <a:p>
            <a:pPr>
              <a:lnSpc>
                <a:spcPct val="90000"/>
              </a:lnSpc>
            </a:pPr>
            <a:r>
              <a:rPr lang="en-US" altLang="en-US" dirty="0">
                <a:solidFill>
                  <a:srgbClr val="A6A6A6"/>
                </a:solidFill>
                <a:ea typeface="ＭＳ Ｐゴシック" charset="-128"/>
              </a:rPr>
              <a:t>Current generation multicore and heterogeneous architecture</a:t>
            </a:r>
          </a:p>
          <a:p>
            <a:pPr>
              <a:lnSpc>
                <a:spcPct val="90000"/>
              </a:lnSpc>
            </a:pPr>
            <a:endParaRPr lang="en-US" altLang="en-US" dirty="0">
              <a:ea typeface="ＭＳ Ｐゴシック" charset="-128"/>
            </a:endParaRPr>
          </a:p>
        </p:txBody>
      </p:sp>
      <p:pic>
        <p:nvPicPr>
          <p:cNvPr id="1126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961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5638" y="312738"/>
            <a:ext cx="8589962" cy="677862"/>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HPC System Stack</a:t>
            </a:r>
          </a:p>
        </p:txBody>
      </p:sp>
      <p:sp>
        <p:nvSpPr>
          <p:cNvPr id="15" name="Rectangle 14"/>
          <p:cNvSpPr>
            <a:spLocks noChangeArrowheads="1"/>
          </p:cNvSpPr>
          <p:nvPr/>
        </p:nvSpPr>
        <p:spPr bwMode="auto">
          <a:xfrm>
            <a:off x="2743200" y="1371600"/>
            <a:ext cx="6705600" cy="304800"/>
          </a:xfrm>
          <a:prstGeom prst="rect">
            <a:avLst/>
          </a:prstGeom>
          <a:gradFill rotWithShape="1">
            <a:gsLst>
              <a:gs pos="0">
                <a:srgbClr val="E5EEFF"/>
              </a:gs>
              <a:gs pos="64999">
                <a:srgbClr val="BFD5FF"/>
              </a:gs>
              <a:gs pos="100000">
                <a:srgbClr val="A3C4FF"/>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dirty="0">
                <a:solidFill>
                  <a:srgbClr val="000000"/>
                </a:solidFill>
                <a:latin typeface="Calibri" charset="0"/>
                <a:ea typeface="ＭＳ Ｐゴシック" charset="-128"/>
              </a:rPr>
              <a:t>Science Problems </a:t>
            </a:r>
            <a:r>
              <a:rPr lang="en-US" sz="1400" dirty="0">
                <a:solidFill>
                  <a:srgbClr val="000000"/>
                </a:solidFill>
                <a:latin typeface="Calibri" charset="0"/>
                <a:ea typeface="ＭＳ Ｐゴシック" charset="-128"/>
              </a:rPr>
              <a:t>: Environmental Modeling, Physics, Computational Chemistry, etc.</a:t>
            </a:r>
          </a:p>
        </p:txBody>
      </p:sp>
      <p:sp>
        <p:nvSpPr>
          <p:cNvPr id="16" name="Rectangle 15"/>
          <p:cNvSpPr>
            <a:spLocks noChangeArrowheads="1"/>
          </p:cNvSpPr>
          <p:nvPr/>
        </p:nvSpPr>
        <p:spPr bwMode="auto">
          <a:xfrm>
            <a:off x="2743200" y="1676400"/>
            <a:ext cx="6705600" cy="304800"/>
          </a:xfrm>
          <a:prstGeom prst="rect">
            <a:avLst/>
          </a:prstGeom>
          <a:gradFill rotWithShape="1">
            <a:gsLst>
              <a:gs pos="0">
                <a:srgbClr val="E5EEFF"/>
              </a:gs>
              <a:gs pos="64999">
                <a:srgbClr val="BFD5FF"/>
              </a:gs>
              <a:gs pos="100000">
                <a:srgbClr val="A3C4FF"/>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Application </a:t>
            </a:r>
            <a:r>
              <a:rPr lang="en-US" sz="1400">
                <a:solidFill>
                  <a:srgbClr val="000000"/>
                </a:solidFill>
                <a:latin typeface="Calibri" charset="0"/>
                <a:ea typeface="ＭＳ Ｐゴシック" charset="-128"/>
              </a:rPr>
              <a:t>: Coastal Modeling, Black hole simulations, etc.</a:t>
            </a:r>
          </a:p>
        </p:txBody>
      </p:sp>
      <p:sp>
        <p:nvSpPr>
          <p:cNvPr id="17" name="Rectangle 16"/>
          <p:cNvSpPr>
            <a:spLocks noChangeArrowheads="1"/>
          </p:cNvSpPr>
          <p:nvPr/>
        </p:nvSpPr>
        <p:spPr bwMode="auto">
          <a:xfrm>
            <a:off x="2743200" y="1981200"/>
            <a:ext cx="6705600" cy="304800"/>
          </a:xfrm>
          <a:prstGeom prst="rect">
            <a:avLst/>
          </a:prstGeom>
          <a:gradFill rotWithShape="1">
            <a:gsLst>
              <a:gs pos="0">
                <a:srgbClr val="E5EEFF"/>
              </a:gs>
              <a:gs pos="64999">
                <a:srgbClr val="BFD5FF"/>
              </a:gs>
              <a:gs pos="100000">
                <a:srgbClr val="A3C4FF"/>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dirty="0">
                <a:solidFill>
                  <a:srgbClr val="000000"/>
                </a:solidFill>
                <a:latin typeface="Calibri" charset="0"/>
                <a:ea typeface="ＭＳ Ｐゴシック" charset="-128"/>
              </a:rPr>
              <a:t>Algorithms </a:t>
            </a:r>
            <a:r>
              <a:rPr lang="en-US" sz="1400" dirty="0">
                <a:solidFill>
                  <a:srgbClr val="000000"/>
                </a:solidFill>
                <a:latin typeface="Calibri" charset="0"/>
                <a:ea typeface="ＭＳ Ｐゴシック" charset="-128"/>
              </a:rPr>
              <a:t>: PDE, Gaussian Elimination, 12 Dwarves, etc.</a:t>
            </a:r>
          </a:p>
        </p:txBody>
      </p:sp>
      <p:sp>
        <p:nvSpPr>
          <p:cNvPr id="18" name="Rectangle 17"/>
          <p:cNvSpPr>
            <a:spLocks noChangeArrowheads="1"/>
          </p:cNvSpPr>
          <p:nvPr/>
        </p:nvSpPr>
        <p:spPr bwMode="auto">
          <a:xfrm>
            <a:off x="2743200" y="2286000"/>
            <a:ext cx="6705600" cy="304800"/>
          </a:xfrm>
          <a:prstGeom prst="rect">
            <a:avLst/>
          </a:prstGeom>
          <a:gradFill rotWithShape="1">
            <a:gsLst>
              <a:gs pos="0">
                <a:srgbClr val="E5EEFF"/>
              </a:gs>
              <a:gs pos="64999">
                <a:srgbClr val="BFD5FF"/>
              </a:gs>
              <a:gs pos="100000">
                <a:srgbClr val="A3C4FF"/>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MS PGothic" panose="020B0600070205080204" pitchFamily="34" charset="-128"/>
              </a:rPr>
              <a:t>Program Source Code</a:t>
            </a:r>
            <a:endParaRPr lang="en-US" sz="1400">
              <a:solidFill>
                <a:srgbClr val="000000"/>
              </a:solidFill>
              <a:latin typeface="Calibri" charset="0"/>
              <a:ea typeface="MS PGothic" panose="020B0600070205080204" pitchFamily="34" charset="-128"/>
            </a:endParaRPr>
          </a:p>
        </p:txBody>
      </p:sp>
      <p:sp>
        <p:nvSpPr>
          <p:cNvPr id="19" name="Rectangle 18"/>
          <p:cNvSpPr>
            <a:spLocks noChangeArrowheads="1"/>
          </p:cNvSpPr>
          <p:nvPr/>
        </p:nvSpPr>
        <p:spPr bwMode="auto">
          <a:xfrm>
            <a:off x="2743200" y="25908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Programming Languages</a:t>
            </a:r>
            <a:r>
              <a:rPr lang="en-US" sz="1400">
                <a:solidFill>
                  <a:srgbClr val="000000"/>
                </a:solidFill>
                <a:latin typeface="Calibri" charset="0"/>
                <a:ea typeface="ＭＳ Ｐゴシック" charset="-128"/>
              </a:rPr>
              <a:t>: Fortran, C, C++ , UPC, Fortress, X10, etc.</a:t>
            </a:r>
          </a:p>
        </p:txBody>
      </p:sp>
      <p:sp>
        <p:nvSpPr>
          <p:cNvPr id="20" name="Rectangle 19"/>
          <p:cNvSpPr>
            <a:spLocks noChangeArrowheads="1"/>
          </p:cNvSpPr>
          <p:nvPr/>
        </p:nvSpPr>
        <p:spPr bwMode="auto">
          <a:xfrm>
            <a:off x="2743200" y="28956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dirty="0">
                <a:solidFill>
                  <a:srgbClr val="000000"/>
                </a:solidFill>
                <a:latin typeface="Calibri" charset="0"/>
                <a:ea typeface="ＭＳ Ｐゴシック" charset="-128"/>
              </a:rPr>
              <a:t>Compilers </a:t>
            </a:r>
            <a:r>
              <a:rPr lang="en-US" sz="1400" dirty="0">
                <a:solidFill>
                  <a:srgbClr val="000000"/>
                </a:solidFill>
                <a:latin typeface="Calibri" charset="0"/>
                <a:ea typeface="ＭＳ Ｐゴシック" charset="-128"/>
              </a:rPr>
              <a:t>: Intel C/C++/Fortran Compilers, PGI C/C++/Fortran, IBM XLC, XLC++, XLF, etc.</a:t>
            </a:r>
          </a:p>
        </p:txBody>
      </p:sp>
      <p:sp>
        <p:nvSpPr>
          <p:cNvPr id="21" name="Rectangle 20"/>
          <p:cNvSpPr>
            <a:spLocks noChangeArrowheads="1"/>
          </p:cNvSpPr>
          <p:nvPr/>
        </p:nvSpPr>
        <p:spPr bwMode="auto">
          <a:xfrm>
            <a:off x="2743200" y="32004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Runtime Systems : </a:t>
            </a:r>
            <a:r>
              <a:rPr lang="en-US" sz="1400">
                <a:solidFill>
                  <a:srgbClr val="000000"/>
                </a:solidFill>
                <a:latin typeface="Calibri" charset="0"/>
                <a:ea typeface="ＭＳ Ｐゴシック" charset="-128"/>
              </a:rPr>
              <a:t>Java Runtime, MPI etc.</a:t>
            </a:r>
          </a:p>
        </p:txBody>
      </p:sp>
      <p:sp>
        <p:nvSpPr>
          <p:cNvPr id="22" name="Rectangle 21"/>
          <p:cNvSpPr>
            <a:spLocks noChangeArrowheads="1"/>
          </p:cNvSpPr>
          <p:nvPr/>
        </p:nvSpPr>
        <p:spPr bwMode="auto">
          <a:xfrm>
            <a:off x="2743200" y="35052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Operating Systems : </a:t>
            </a:r>
            <a:r>
              <a:rPr lang="en-US" sz="1400">
                <a:solidFill>
                  <a:srgbClr val="000000"/>
                </a:solidFill>
                <a:latin typeface="Calibri" charset="0"/>
                <a:ea typeface="ＭＳ Ｐゴシック" charset="-128"/>
              </a:rPr>
              <a:t>Linux, Unix, AIX etc.</a:t>
            </a:r>
          </a:p>
        </p:txBody>
      </p:sp>
      <p:sp>
        <p:nvSpPr>
          <p:cNvPr id="23" name="Rectangle 22"/>
          <p:cNvSpPr>
            <a:spLocks noChangeArrowheads="1"/>
          </p:cNvSpPr>
          <p:nvPr/>
        </p:nvSpPr>
        <p:spPr bwMode="auto">
          <a:xfrm>
            <a:off x="2743200" y="38100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dirty="0">
                <a:solidFill>
                  <a:srgbClr val="000000"/>
                </a:solidFill>
                <a:latin typeface="Calibri" charset="0"/>
                <a:ea typeface="ＭＳ Ｐゴシック" charset="-128"/>
              </a:rPr>
              <a:t>Systems Architecture : </a:t>
            </a:r>
            <a:r>
              <a:rPr lang="en-US" sz="1400" dirty="0">
                <a:solidFill>
                  <a:srgbClr val="000000"/>
                </a:solidFill>
                <a:latin typeface="Calibri" charset="0"/>
                <a:ea typeface="ＭＳ Ｐゴシック" charset="-128"/>
              </a:rPr>
              <a:t>Vector, SIMD array, MPP, Commodity Cluster</a:t>
            </a:r>
          </a:p>
        </p:txBody>
      </p:sp>
      <p:sp>
        <p:nvSpPr>
          <p:cNvPr id="24" name="Rectangle 23"/>
          <p:cNvSpPr>
            <a:spLocks noChangeArrowheads="1"/>
          </p:cNvSpPr>
          <p:nvPr/>
        </p:nvSpPr>
        <p:spPr bwMode="auto">
          <a:xfrm>
            <a:off x="2743200" y="41148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Firmware : </a:t>
            </a:r>
            <a:r>
              <a:rPr lang="en-US" sz="1400">
                <a:solidFill>
                  <a:srgbClr val="000000"/>
                </a:solidFill>
                <a:latin typeface="Calibri" charset="0"/>
                <a:ea typeface="ＭＳ Ｐゴシック" charset="-128"/>
              </a:rPr>
              <a:t>Motherboard chipset, BIOS, NIC drivers,</a:t>
            </a:r>
          </a:p>
        </p:txBody>
      </p:sp>
      <p:sp>
        <p:nvSpPr>
          <p:cNvPr id="25" name="Rectangle 24"/>
          <p:cNvSpPr>
            <a:spLocks noChangeArrowheads="1"/>
          </p:cNvSpPr>
          <p:nvPr/>
        </p:nvSpPr>
        <p:spPr bwMode="auto">
          <a:xfrm>
            <a:off x="2743200" y="4419600"/>
            <a:ext cx="6705600" cy="304800"/>
          </a:xfrm>
          <a:prstGeom prst="rect">
            <a:avLst/>
          </a:prstGeom>
          <a:gradFill rotWithShape="1">
            <a:gsLst>
              <a:gs pos="0">
                <a:srgbClr val="FFE5E5"/>
              </a:gs>
              <a:gs pos="64999">
                <a:srgbClr val="FFBEBD"/>
              </a:gs>
              <a:gs pos="100000">
                <a:srgbClr val="FFA2A1"/>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dirty="0">
                <a:solidFill>
                  <a:srgbClr val="000000"/>
                </a:solidFill>
                <a:latin typeface="Calibri" charset="0"/>
                <a:ea typeface="ＭＳ Ｐゴシック" charset="-128"/>
              </a:rPr>
              <a:t>Microarchitectures : </a:t>
            </a:r>
            <a:r>
              <a:rPr lang="en-US" sz="1400" dirty="0">
                <a:solidFill>
                  <a:srgbClr val="000000"/>
                </a:solidFill>
                <a:latin typeface="Calibri" charset="0"/>
                <a:ea typeface="ＭＳ Ｐゴシック" charset="-128"/>
              </a:rPr>
              <a:t>Intel/AMD x86 IBM Power 8/9 </a:t>
            </a:r>
          </a:p>
        </p:txBody>
      </p:sp>
      <p:sp>
        <p:nvSpPr>
          <p:cNvPr id="26" name="Rectangle 25"/>
          <p:cNvSpPr>
            <a:spLocks noChangeArrowheads="1"/>
          </p:cNvSpPr>
          <p:nvPr/>
        </p:nvSpPr>
        <p:spPr bwMode="auto">
          <a:xfrm>
            <a:off x="2743200" y="4724400"/>
            <a:ext cx="6705600" cy="304800"/>
          </a:xfrm>
          <a:prstGeom prst="rect">
            <a:avLst/>
          </a:prstGeom>
          <a:gradFill rotWithShape="1">
            <a:gsLst>
              <a:gs pos="0">
                <a:srgbClr val="F0EAF9"/>
              </a:gs>
              <a:gs pos="64999">
                <a:srgbClr val="D9CBEE"/>
              </a:gs>
              <a:gs pos="100000">
                <a:srgbClr val="C9B5E8"/>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Logic Design : </a:t>
            </a:r>
            <a:r>
              <a:rPr lang="en-US" sz="1400">
                <a:solidFill>
                  <a:srgbClr val="000000"/>
                </a:solidFill>
                <a:latin typeface="Calibri" charset="0"/>
                <a:ea typeface="ＭＳ Ｐゴシック" charset="-128"/>
              </a:rPr>
              <a:t>RTL</a:t>
            </a:r>
          </a:p>
        </p:txBody>
      </p:sp>
      <p:sp>
        <p:nvSpPr>
          <p:cNvPr id="27" name="Rectangle 26"/>
          <p:cNvSpPr>
            <a:spLocks noChangeArrowheads="1"/>
          </p:cNvSpPr>
          <p:nvPr/>
        </p:nvSpPr>
        <p:spPr bwMode="auto">
          <a:xfrm>
            <a:off x="2743200" y="5029200"/>
            <a:ext cx="6705600" cy="304800"/>
          </a:xfrm>
          <a:prstGeom prst="rect">
            <a:avLst/>
          </a:prstGeom>
          <a:gradFill rotWithShape="1">
            <a:gsLst>
              <a:gs pos="0">
                <a:srgbClr val="F0EAF9"/>
              </a:gs>
              <a:gs pos="64999">
                <a:srgbClr val="D9CBEE"/>
              </a:gs>
              <a:gs pos="100000">
                <a:srgbClr val="C9B5E8"/>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Circuit Design : </a:t>
            </a:r>
            <a:r>
              <a:rPr lang="en-US" sz="1400">
                <a:solidFill>
                  <a:srgbClr val="000000"/>
                </a:solidFill>
                <a:latin typeface="Calibri" charset="0"/>
                <a:ea typeface="ＭＳ Ｐゴシック" charset="-128"/>
              </a:rPr>
              <a:t>ASIC, FPGA, Custom VLSI  </a:t>
            </a:r>
          </a:p>
        </p:txBody>
      </p:sp>
      <p:sp>
        <p:nvSpPr>
          <p:cNvPr id="28" name="Rectangle 27"/>
          <p:cNvSpPr>
            <a:spLocks noChangeArrowheads="1"/>
          </p:cNvSpPr>
          <p:nvPr/>
        </p:nvSpPr>
        <p:spPr bwMode="auto">
          <a:xfrm>
            <a:off x="2743200" y="5334000"/>
            <a:ext cx="6705600" cy="304800"/>
          </a:xfrm>
          <a:prstGeom prst="rect">
            <a:avLst/>
          </a:prstGeom>
          <a:gradFill rotWithShape="1">
            <a:gsLst>
              <a:gs pos="0">
                <a:srgbClr val="F0EAF9"/>
              </a:gs>
              <a:gs pos="64999">
                <a:srgbClr val="D9CBEE"/>
              </a:gs>
              <a:gs pos="100000">
                <a:srgbClr val="C9B5E8"/>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sz="1400" b="1">
                <a:solidFill>
                  <a:srgbClr val="000000"/>
                </a:solidFill>
                <a:latin typeface="Calibri" charset="0"/>
                <a:ea typeface="ＭＳ Ｐゴシック" charset="-128"/>
              </a:rPr>
              <a:t>Device Technology : </a:t>
            </a:r>
            <a:r>
              <a:rPr lang="en-US" sz="1400">
                <a:solidFill>
                  <a:srgbClr val="000000"/>
                </a:solidFill>
                <a:latin typeface="Calibri" charset="0"/>
                <a:ea typeface="ＭＳ Ｐゴシック" charset="-128"/>
              </a:rPr>
              <a:t>NMOS, CMOS, TTL, Optical  </a:t>
            </a:r>
          </a:p>
        </p:txBody>
      </p:sp>
      <p:sp>
        <p:nvSpPr>
          <p:cNvPr id="29" name="Rectangle 28"/>
          <p:cNvSpPr>
            <a:spLocks noChangeArrowheads="1"/>
          </p:cNvSpPr>
          <p:nvPr/>
        </p:nvSpPr>
        <p:spPr bwMode="auto">
          <a:xfrm rot="-5400000">
            <a:off x="1524000" y="3505200"/>
            <a:ext cx="2133600" cy="304800"/>
          </a:xfrm>
          <a:prstGeom prst="rect">
            <a:avLst/>
          </a:prstGeom>
          <a:gradFill rotWithShape="1">
            <a:gsLst>
              <a:gs pos="0">
                <a:srgbClr val="EDEDED"/>
              </a:gs>
              <a:gs pos="64999">
                <a:srgbClr val="D0D0D0"/>
              </a:gs>
              <a:gs pos="100000">
                <a:srgbClr val="BCBCBC"/>
              </a:gs>
            </a:gsLst>
            <a:lin ang="54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sz="1400" b="1" dirty="0">
                <a:solidFill>
                  <a:srgbClr val="000000"/>
                </a:solidFill>
                <a:latin typeface="Calibri" charset="0"/>
                <a:ea typeface="MS PGothic" panose="020B0600070205080204" pitchFamily="34" charset="-128"/>
              </a:rPr>
              <a:t>Model of Computation</a:t>
            </a:r>
            <a:endParaRPr lang="en-US" sz="1400" dirty="0">
              <a:solidFill>
                <a:srgbClr val="000000"/>
              </a:solidFill>
              <a:latin typeface="Calibri" charset="0"/>
              <a:ea typeface="MS PGothic" panose="020B0600070205080204" pitchFamily="34" charset="-128"/>
            </a:endParaRPr>
          </a:p>
        </p:txBody>
      </p:sp>
    </p:spTree>
    <p:extLst>
      <p:ext uri="{BB962C8B-B14F-4D97-AF65-F5344CB8AC3E}">
        <p14:creationId xmlns:p14="http://schemas.microsoft.com/office/powerpoint/2010/main" val="1394654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52600" y="111126"/>
            <a:ext cx="8229600" cy="561975"/>
          </a:xfrm>
          <a:prstGeom prst="rect">
            <a:avLst/>
          </a:prstGeom>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3400" b="1">
                <a:solidFill>
                  <a:srgbClr val="B30838"/>
                </a:solidFill>
                <a:ea typeface="ＭＳ Ｐゴシック" charset="-128"/>
              </a:rPr>
              <a:t>Topics</a:t>
            </a:r>
          </a:p>
        </p:txBody>
      </p:sp>
      <p:sp>
        <p:nvSpPr>
          <p:cNvPr id="13314" name="Rectangle 3"/>
          <p:cNvSpPr txBox="1">
            <a:spLocks noChangeArrowheads="1"/>
          </p:cNvSpPr>
          <p:nvPr/>
        </p:nvSpPr>
        <p:spPr bwMode="auto">
          <a:xfrm>
            <a:off x="1752600" y="673100"/>
            <a:ext cx="50673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2200" dirty="0">
                <a:solidFill>
                  <a:srgbClr val="A6A6A6"/>
                </a:solidFill>
              </a:rPr>
              <a:t>The HPC System Stack</a:t>
            </a:r>
          </a:p>
          <a:p>
            <a:pPr>
              <a:lnSpc>
                <a:spcPct val="90000"/>
              </a:lnSpc>
            </a:pPr>
            <a:r>
              <a:rPr lang="en-US" altLang="en-US" sz="2200" dirty="0">
                <a:solidFill>
                  <a:srgbClr val="7D110C"/>
                </a:solidFill>
              </a:rPr>
              <a:t>What is Computer Architecture</a:t>
            </a:r>
          </a:p>
          <a:p>
            <a:pPr>
              <a:lnSpc>
                <a:spcPct val="90000"/>
              </a:lnSpc>
            </a:pPr>
            <a:r>
              <a:rPr lang="en-US" altLang="en-US" sz="2200" dirty="0">
                <a:solidFill>
                  <a:srgbClr val="A6A6A6"/>
                </a:solidFill>
              </a:rPr>
              <a:t>Review Performance Factors and Metrics</a:t>
            </a:r>
          </a:p>
          <a:p>
            <a:pPr>
              <a:lnSpc>
                <a:spcPct val="90000"/>
              </a:lnSpc>
            </a:pPr>
            <a:r>
              <a:rPr lang="en-US" altLang="en-US" sz="2200" dirty="0">
                <a:solidFill>
                  <a:srgbClr val="A6A6A6"/>
                </a:solidFill>
              </a:rPr>
              <a:t>MIMD class HPC Architecture</a:t>
            </a:r>
          </a:p>
          <a:p>
            <a:pPr lvl="1">
              <a:lnSpc>
                <a:spcPct val="90000"/>
              </a:lnSpc>
            </a:pPr>
            <a:r>
              <a:rPr lang="en-US" altLang="en-US" dirty="0">
                <a:solidFill>
                  <a:srgbClr val="A6A6A6"/>
                </a:solidFill>
                <a:ea typeface="ＭＳ Ｐゴシック" charset="-128"/>
              </a:rPr>
              <a:t>An Introduction to Shared Memory Multiprocessors</a:t>
            </a:r>
          </a:p>
          <a:p>
            <a:pPr lvl="1">
              <a:lnSpc>
                <a:spcPct val="90000"/>
              </a:lnSpc>
            </a:pPr>
            <a:r>
              <a:rPr lang="en-US" altLang="en-US" dirty="0">
                <a:solidFill>
                  <a:srgbClr val="A6A6A6"/>
                </a:solidFill>
                <a:ea typeface="ＭＳ Ｐゴシック" charset="-128"/>
              </a:rPr>
              <a:t>Coarse-grained MIMD Processing – MPPs </a:t>
            </a:r>
          </a:p>
          <a:p>
            <a:pPr>
              <a:lnSpc>
                <a:spcPct val="90000"/>
              </a:lnSpc>
            </a:pPr>
            <a:r>
              <a:rPr lang="en-US" altLang="en-US" sz="2200" dirty="0">
                <a:solidFill>
                  <a:srgbClr val="A6A6A6"/>
                </a:solidFill>
                <a:ea typeface="ＭＳ Ｐゴシック" charset="-128"/>
              </a:rPr>
              <a:t>SIMD class HPC Architecture</a:t>
            </a:r>
          </a:p>
          <a:p>
            <a:pPr lvl="1">
              <a:lnSpc>
                <a:spcPct val="90000"/>
              </a:lnSpc>
            </a:pPr>
            <a:r>
              <a:rPr lang="en-US" altLang="en-US" dirty="0">
                <a:solidFill>
                  <a:srgbClr val="A6A6A6"/>
                </a:solidFill>
                <a:ea typeface="ＭＳ Ｐゴシック" charset="-128"/>
              </a:rPr>
              <a:t>Very Fine-grained Vector Processing and PVPs</a:t>
            </a:r>
          </a:p>
          <a:p>
            <a:pPr lvl="1">
              <a:lnSpc>
                <a:spcPct val="90000"/>
              </a:lnSpc>
            </a:pPr>
            <a:r>
              <a:rPr lang="en-US" altLang="en-US" dirty="0">
                <a:solidFill>
                  <a:srgbClr val="A6A6A6"/>
                </a:solidFill>
                <a:ea typeface="ＭＳ Ｐゴシック" charset="-128"/>
              </a:rPr>
              <a:t>SIMD array and SPMD</a:t>
            </a:r>
          </a:p>
          <a:p>
            <a:pPr>
              <a:lnSpc>
                <a:spcPct val="90000"/>
              </a:lnSpc>
            </a:pPr>
            <a:r>
              <a:rPr lang="en-US" altLang="en-US" sz="2200" dirty="0">
                <a:solidFill>
                  <a:srgbClr val="A6A6A6"/>
                </a:solidFill>
                <a:ea typeface="ＭＳ Ｐゴシック" charset="-128"/>
              </a:rPr>
              <a:t>Current generation multicore and heterogeneous architectures</a:t>
            </a:r>
          </a:p>
          <a:p>
            <a:pPr>
              <a:buFontTx/>
              <a:buNone/>
            </a:pPr>
            <a:endParaRPr lang="en-US" altLang="en-US" dirty="0">
              <a:ea typeface="ＭＳ Ｐゴシック" charset="-128"/>
            </a:endParaRPr>
          </a:p>
        </p:txBody>
      </p:sp>
      <p:pic>
        <p:nvPicPr>
          <p:cNvPr id="133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5625"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79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1838" y="3508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Computer Architecture</a:t>
            </a:r>
          </a:p>
        </p:txBody>
      </p:sp>
      <p:sp>
        <p:nvSpPr>
          <p:cNvPr id="6" name="Content Placeholder 2"/>
          <p:cNvSpPr txBox="1">
            <a:spLocks/>
          </p:cNvSpPr>
          <p:nvPr/>
        </p:nvSpPr>
        <p:spPr>
          <a:xfrm>
            <a:off x="1735138" y="1066800"/>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kern="0">
                <a:ea typeface="ＭＳ Ｐゴシック" charset="0"/>
                <a:cs typeface="Arial" charset="0"/>
              </a:rPr>
              <a:t>Structure</a:t>
            </a:r>
          </a:p>
          <a:p>
            <a:pPr lvl="1">
              <a:lnSpc>
                <a:spcPct val="80000"/>
              </a:lnSpc>
              <a:defRPr/>
            </a:pPr>
            <a:r>
              <a:rPr lang="en-US" kern="0">
                <a:ea typeface="ＭＳ Ｐゴシック" charset="0"/>
                <a:cs typeface="Arial" charset="0"/>
              </a:rPr>
              <a:t>Functional elements</a:t>
            </a:r>
          </a:p>
          <a:p>
            <a:pPr lvl="1">
              <a:lnSpc>
                <a:spcPct val="80000"/>
              </a:lnSpc>
              <a:defRPr/>
            </a:pPr>
            <a:r>
              <a:rPr lang="en-US" kern="0">
                <a:ea typeface="ＭＳ Ｐゴシック" charset="0"/>
                <a:cs typeface="Arial" charset="0"/>
              </a:rPr>
              <a:t>Organization and balance</a:t>
            </a:r>
          </a:p>
          <a:p>
            <a:pPr lvl="1">
              <a:lnSpc>
                <a:spcPct val="80000"/>
              </a:lnSpc>
              <a:defRPr/>
            </a:pPr>
            <a:r>
              <a:rPr lang="en-US" kern="0">
                <a:ea typeface="ＭＳ Ｐゴシック" charset="0"/>
                <a:cs typeface="Arial" charset="0"/>
              </a:rPr>
              <a:t>Interconnect and Data flow paths</a:t>
            </a:r>
          </a:p>
          <a:p>
            <a:pPr>
              <a:lnSpc>
                <a:spcPct val="80000"/>
              </a:lnSpc>
              <a:defRPr/>
            </a:pPr>
            <a:r>
              <a:rPr lang="en-US" kern="0">
                <a:ea typeface="ＭＳ Ｐゴシック" charset="0"/>
                <a:cs typeface="Arial" charset="0"/>
              </a:rPr>
              <a:t>Semantics</a:t>
            </a:r>
          </a:p>
          <a:p>
            <a:pPr lvl="1">
              <a:lnSpc>
                <a:spcPct val="80000"/>
              </a:lnSpc>
              <a:defRPr/>
            </a:pPr>
            <a:r>
              <a:rPr lang="en-US" kern="0">
                <a:ea typeface="ＭＳ Ｐゴシック" charset="0"/>
                <a:cs typeface="Arial" charset="0"/>
              </a:rPr>
              <a:t>Meaning of the logical constructs</a:t>
            </a:r>
          </a:p>
          <a:p>
            <a:pPr lvl="1">
              <a:lnSpc>
                <a:spcPct val="80000"/>
              </a:lnSpc>
              <a:defRPr/>
            </a:pPr>
            <a:r>
              <a:rPr lang="en-US" kern="0">
                <a:ea typeface="ＭＳ Ｐゴシック" charset="0"/>
                <a:cs typeface="Arial" charset="0"/>
              </a:rPr>
              <a:t>Primitive data types</a:t>
            </a:r>
          </a:p>
          <a:p>
            <a:pPr lvl="1">
              <a:lnSpc>
                <a:spcPct val="80000"/>
              </a:lnSpc>
              <a:defRPr/>
            </a:pPr>
            <a:r>
              <a:rPr lang="en-US" kern="0">
                <a:ea typeface="ＭＳ Ｐゴシック" charset="0"/>
                <a:cs typeface="Arial" charset="0"/>
              </a:rPr>
              <a:t>Manifest as Instruction Set Architecture abstract layer</a:t>
            </a:r>
          </a:p>
          <a:p>
            <a:pPr>
              <a:lnSpc>
                <a:spcPct val="80000"/>
              </a:lnSpc>
              <a:defRPr/>
            </a:pPr>
            <a:r>
              <a:rPr lang="en-US" kern="0">
                <a:ea typeface="ＭＳ Ｐゴシック" charset="0"/>
                <a:cs typeface="Arial" charset="0"/>
              </a:rPr>
              <a:t>Mechanisms</a:t>
            </a:r>
          </a:p>
          <a:p>
            <a:pPr lvl="1">
              <a:lnSpc>
                <a:spcPct val="80000"/>
              </a:lnSpc>
              <a:defRPr/>
            </a:pPr>
            <a:r>
              <a:rPr lang="en-US" kern="0">
                <a:ea typeface="ＭＳ Ｐゴシック" charset="0"/>
                <a:cs typeface="Arial" charset="0"/>
              </a:rPr>
              <a:t>Primitive functions that are usually implemented in hardware or sometimes firmware</a:t>
            </a:r>
          </a:p>
          <a:p>
            <a:pPr lvl="1">
              <a:lnSpc>
                <a:spcPct val="80000"/>
              </a:lnSpc>
              <a:defRPr/>
            </a:pPr>
            <a:r>
              <a:rPr lang="en-US" kern="0">
                <a:ea typeface="ＭＳ Ｐゴシック" charset="0"/>
                <a:cs typeface="Arial" charset="0"/>
              </a:rPr>
              <a:t>Determines preferred actions and sequences</a:t>
            </a:r>
          </a:p>
          <a:p>
            <a:pPr lvl="1">
              <a:lnSpc>
                <a:spcPct val="80000"/>
              </a:lnSpc>
              <a:defRPr/>
            </a:pPr>
            <a:r>
              <a:rPr lang="en-US" kern="0">
                <a:ea typeface="ＭＳ Ｐゴシック" charset="0"/>
                <a:cs typeface="Arial" charset="0"/>
              </a:rPr>
              <a:t>Enables efficiency and scalability</a:t>
            </a:r>
          </a:p>
          <a:p>
            <a:pPr>
              <a:lnSpc>
                <a:spcPct val="80000"/>
              </a:lnSpc>
              <a:defRPr/>
            </a:pPr>
            <a:r>
              <a:rPr lang="en-US" kern="0">
                <a:ea typeface="ＭＳ Ｐゴシック" charset="0"/>
                <a:cs typeface="Arial" charset="0"/>
              </a:rPr>
              <a:t>Policy</a:t>
            </a:r>
          </a:p>
          <a:p>
            <a:pPr lvl="1">
              <a:lnSpc>
                <a:spcPct val="80000"/>
              </a:lnSpc>
              <a:defRPr/>
            </a:pPr>
            <a:r>
              <a:rPr lang="en-US" kern="0">
                <a:ea typeface="ＭＳ Ｐゴシック" charset="0"/>
                <a:cs typeface="Arial" charset="0"/>
              </a:rPr>
              <a:t>Approach and priorities to accomplishing a goal</a:t>
            </a:r>
          </a:p>
          <a:p>
            <a:pPr lvl="1">
              <a:lnSpc>
                <a:spcPct val="80000"/>
              </a:lnSpc>
              <a:defRPr/>
            </a:pPr>
            <a:r>
              <a:rPr lang="en-US" kern="0">
                <a:ea typeface="ＭＳ Ｐゴシック" charset="0"/>
                <a:cs typeface="Arial" charset="0"/>
              </a:rPr>
              <a:t>e.g., cache replacement policy</a:t>
            </a:r>
            <a:endParaRPr lang="en-US" kern="0" dirty="0">
              <a:ea typeface="ＭＳ Ｐゴシック" charset="0"/>
              <a:cs typeface="Arial" charset="0"/>
            </a:endParaRPr>
          </a:p>
        </p:txBody>
      </p:sp>
    </p:spTree>
    <p:extLst>
      <p:ext uri="{BB962C8B-B14F-4D97-AF65-F5344CB8AC3E}">
        <p14:creationId xmlns:p14="http://schemas.microsoft.com/office/powerpoint/2010/main" val="182163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BB52-E26C-40DB-9DD3-8C55A95D90C3}"/>
              </a:ext>
            </a:extLst>
          </p:cNvPr>
          <p:cNvSpPr>
            <a:spLocks noGrp="1"/>
          </p:cNvSpPr>
          <p:nvPr>
            <p:ph type="title"/>
          </p:nvPr>
        </p:nvSpPr>
        <p:spPr/>
        <p:txBody>
          <a:bodyPr/>
          <a:lstStyle/>
          <a:p>
            <a:r>
              <a:rPr lang="en-CA" dirty="0"/>
              <a:t>Project</a:t>
            </a:r>
          </a:p>
        </p:txBody>
      </p:sp>
      <p:sp>
        <p:nvSpPr>
          <p:cNvPr id="3" name="Content Placeholder 2">
            <a:extLst>
              <a:ext uri="{FF2B5EF4-FFF2-40B4-BE49-F238E27FC236}">
                <a16:creationId xmlns:a16="http://schemas.microsoft.com/office/drawing/2014/main" id="{32A0B82C-0F20-402B-911F-6BD87317B9A3}"/>
              </a:ext>
            </a:extLst>
          </p:cNvPr>
          <p:cNvSpPr>
            <a:spLocks noGrp="1"/>
          </p:cNvSpPr>
          <p:nvPr>
            <p:ph idx="1"/>
          </p:nvPr>
        </p:nvSpPr>
        <p:spPr/>
        <p:txBody>
          <a:bodyPr/>
          <a:lstStyle/>
          <a:p>
            <a:r>
              <a:rPr lang="en-CA" b="1" dirty="0"/>
              <a:t>Research Project</a:t>
            </a:r>
            <a:r>
              <a:rPr lang="en-CA" dirty="0"/>
              <a:t>: 20% Due at the final exam… </a:t>
            </a:r>
            <a:r>
              <a:rPr lang="en-CA" dirty="0" err="1"/>
              <a:t>ish</a:t>
            </a:r>
            <a:r>
              <a:rPr lang="en-CA" dirty="0"/>
              <a:t>)</a:t>
            </a:r>
          </a:p>
          <a:p>
            <a:endParaRPr lang="en-CA" dirty="0"/>
          </a:p>
          <a:p>
            <a:endParaRPr lang="en-CA" dirty="0"/>
          </a:p>
          <a:p>
            <a:r>
              <a:rPr lang="en-CA" dirty="0"/>
              <a:t>For CS students this is more likely to be something related to how to build/administer/manage a cluster, whereas for AMOD students I expect it to be more subject matter driven (e.g. a financial simulation or weather modelling or something)</a:t>
            </a:r>
          </a:p>
        </p:txBody>
      </p:sp>
    </p:spTree>
    <p:extLst>
      <p:ext uri="{BB962C8B-B14F-4D97-AF65-F5344CB8AC3E}">
        <p14:creationId xmlns:p14="http://schemas.microsoft.com/office/powerpoint/2010/main" val="2083795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txBox="1">
            <a:spLocks/>
          </p:cNvSpPr>
          <p:nvPr/>
        </p:nvSpPr>
        <p:spPr bwMode="auto">
          <a:xfrm>
            <a:off x="1981200" y="274638"/>
            <a:ext cx="8229600"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3400" b="1">
                <a:solidFill>
                  <a:srgbClr val="B30838"/>
                </a:solidFill>
              </a:rPr>
              <a:t>Structure</a:t>
            </a:r>
          </a:p>
        </p:txBody>
      </p:sp>
      <p:sp>
        <p:nvSpPr>
          <p:cNvPr id="7" name="Rectangle 3"/>
          <p:cNvSpPr txBox="1">
            <a:spLocks noChangeArrowheads="1"/>
          </p:cNvSpPr>
          <p:nvPr/>
        </p:nvSpPr>
        <p:spPr>
          <a:xfrm>
            <a:off x="1752600" y="1073151"/>
            <a:ext cx="9067800" cy="5788025"/>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Functional elements</a:t>
            </a:r>
          </a:p>
          <a:p>
            <a:pPr lvl="1">
              <a:defRPr/>
            </a:pPr>
            <a:r>
              <a:rPr lang="en-US" kern="0">
                <a:ea typeface="ＭＳ Ｐゴシック" charset="0"/>
                <a:cs typeface="Arial" charset="0"/>
              </a:rPr>
              <a:t>The form of functional elements made up of more primitive logical modules</a:t>
            </a:r>
          </a:p>
          <a:p>
            <a:pPr lvl="1">
              <a:defRPr/>
            </a:pPr>
            <a:r>
              <a:rPr lang="en-US" kern="0">
                <a:ea typeface="ＭＳ Ｐゴシック" charset="0"/>
                <a:cs typeface="Arial" charset="0"/>
              </a:rPr>
              <a:t>e.g. vector arithmetic unit comprising a pipeline of simple stages</a:t>
            </a:r>
          </a:p>
          <a:p>
            <a:pPr>
              <a:defRPr/>
            </a:pPr>
            <a:r>
              <a:rPr lang="en-US" kern="0">
                <a:ea typeface="ＭＳ Ｐゴシック" charset="0"/>
                <a:cs typeface="Arial" charset="0"/>
              </a:rPr>
              <a:t>Organization and balance</a:t>
            </a:r>
          </a:p>
          <a:p>
            <a:pPr lvl="1">
              <a:defRPr/>
            </a:pPr>
            <a:r>
              <a:rPr lang="en-US" kern="0">
                <a:ea typeface="ＭＳ Ｐゴシック" charset="0"/>
                <a:cs typeface="Arial" charset="0"/>
              </a:rPr>
              <a:t>Number of major elements of different types</a:t>
            </a:r>
          </a:p>
          <a:p>
            <a:pPr lvl="1">
              <a:defRPr/>
            </a:pPr>
            <a:r>
              <a:rPr lang="en-US" kern="0">
                <a:ea typeface="ＭＳ Ｐゴシック" charset="0"/>
                <a:cs typeface="Arial" charset="0"/>
              </a:rPr>
              <a:t>Hierarchy of collections of elements</a:t>
            </a:r>
          </a:p>
          <a:p>
            <a:pPr>
              <a:defRPr/>
            </a:pPr>
            <a:r>
              <a:rPr lang="en-US" kern="0">
                <a:ea typeface="ＭＳ Ｐゴシック" charset="0"/>
                <a:cs typeface="Arial" charset="0"/>
              </a:rPr>
              <a:t>Data flow</a:t>
            </a:r>
          </a:p>
          <a:p>
            <a:pPr lvl="1">
              <a:defRPr/>
            </a:pPr>
            <a:r>
              <a:rPr lang="en-US" kern="0">
                <a:ea typeface="ＭＳ Ｐゴシック" charset="0"/>
                <a:cs typeface="Arial" charset="0"/>
              </a:rPr>
              <a:t>Interconnection of functional, state, and communication  elements</a:t>
            </a:r>
          </a:p>
          <a:p>
            <a:pPr lvl="1">
              <a:defRPr/>
            </a:pPr>
            <a:r>
              <a:rPr lang="en-US" kern="0">
                <a:ea typeface="ＭＳ Ｐゴシック" charset="0"/>
                <a:cs typeface="Arial" charset="0"/>
              </a:rPr>
              <a:t>Control of dataflow paths determines actions of processor and system</a:t>
            </a:r>
          </a:p>
          <a:p>
            <a:pPr marL="0" indent="0">
              <a:buNone/>
              <a:defRPr/>
            </a:pPr>
            <a:endParaRPr lang="en-US" kern="0" dirty="0"/>
          </a:p>
        </p:txBody>
      </p:sp>
    </p:spTree>
    <p:extLst>
      <p:ext uri="{BB962C8B-B14F-4D97-AF65-F5344CB8AC3E}">
        <p14:creationId xmlns:p14="http://schemas.microsoft.com/office/powerpoint/2010/main" val="1666757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8175" y="377826"/>
            <a:ext cx="8375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Semantics</a:t>
            </a:r>
          </a:p>
        </p:txBody>
      </p:sp>
      <p:sp>
        <p:nvSpPr>
          <p:cNvPr id="4" name="Content Placeholder 2"/>
          <p:cNvSpPr txBox="1">
            <a:spLocks/>
          </p:cNvSpPr>
          <p:nvPr/>
        </p:nvSpPr>
        <p:spPr>
          <a:xfrm>
            <a:off x="1714500" y="1143000"/>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Meaning of the logical constructs</a:t>
            </a:r>
          </a:p>
          <a:p>
            <a:pPr lvl="1">
              <a:defRPr/>
            </a:pPr>
            <a:r>
              <a:rPr lang="en-US" kern="0">
                <a:ea typeface="ＭＳ Ｐゴシック" charset="0"/>
                <a:cs typeface="Arial" charset="0"/>
              </a:rPr>
              <a:t>Basic operations that can be performed on data</a:t>
            </a:r>
          </a:p>
          <a:p>
            <a:pPr>
              <a:defRPr/>
            </a:pPr>
            <a:r>
              <a:rPr lang="en-US" kern="0">
                <a:ea typeface="ＭＳ Ｐゴシック" charset="0"/>
                <a:cs typeface="Arial" charset="0"/>
              </a:rPr>
              <a:t>Primitive data types</a:t>
            </a:r>
          </a:p>
          <a:p>
            <a:pPr lvl="1">
              <a:defRPr/>
            </a:pPr>
            <a:r>
              <a:rPr lang="en-US" kern="0">
                <a:ea typeface="ＭＳ Ｐゴシック" charset="0"/>
                <a:cs typeface="Arial" charset="0"/>
              </a:rPr>
              <a:t>What collections of bits (e.g. word) means</a:t>
            </a:r>
          </a:p>
          <a:p>
            <a:pPr lvl="1">
              <a:defRPr/>
            </a:pPr>
            <a:r>
              <a:rPr lang="en-US" kern="0">
                <a:ea typeface="ＭＳ Ｐゴシック" charset="0"/>
                <a:cs typeface="Arial" charset="0"/>
              </a:rPr>
              <a:t>Defines actions that can be performed on binary strings</a:t>
            </a:r>
          </a:p>
          <a:p>
            <a:pPr>
              <a:defRPr/>
            </a:pPr>
            <a:r>
              <a:rPr lang="en-US" kern="0">
                <a:ea typeface="ＭＳ Ｐゴシック" charset="0"/>
                <a:cs typeface="Arial" charset="0"/>
              </a:rPr>
              <a:t>Instruction Set Architecture</a:t>
            </a:r>
          </a:p>
          <a:p>
            <a:pPr lvl="1">
              <a:defRPr/>
            </a:pPr>
            <a:r>
              <a:rPr lang="en-US" kern="0">
                <a:ea typeface="ＭＳ Ｐゴシック" charset="0"/>
                <a:cs typeface="Arial" charset="0"/>
              </a:rPr>
              <a:t>Defined set of actions that can be performed and data object on which they can be applied</a:t>
            </a:r>
          </a:p>
          <a:p>
            <a:pPr lvl="1">
              <a:defRPr/>
            </a:pPr>
            <a:r>
              <a:rPr lang="en-US" kern="0">
                <a:ea typeface="ＭＳ Ｐゴシック" charset="0"/>
                <a:cs typeface="Arial" charset="0"/>
              </a:rPr>
              <a:t>Encoding of binary strings to represent distinct instructions</a:t>
            </a:r>
          </a:p>
          <a:p>
            <a:pPr>
              <a:defRPr/>
            </a:pPr>
            <a:r>
              <a:rPr lang="en-US" kern="0">
                <a:ea typeface="ＭＳ Ｐゴシック" charset="0"/>
                <a:cs typeface="Arial" charset="0"/>
              </a:rPr>
              <a:t>Parallel control constructs</a:t>
            </a:r>
          </a:p>
          <a:p>
            <a:pPr lvl="1">
              <a:defRPr/>
            </a:pPr>
            <a:r>
              <a:rPr lang="en-US" kern="0">
                <a:ea typeface="ＭＳ Ｐゴシック" charset="0"/>
                <a:cs typeface="Arial" charset="0"/>
              </a:rPr>
              <a:t>Hardware implemented : vector operations, </a:t>
            </a:r>
          </a:p>
          <a:p>
            <a:pPr lvl="1">
              <a:defRPr/>
            </a:pPr>
            <a:r>
              <a:rPr lang="en-US" kern="0">
                <a:ea typeface="ＭＳ Ｐゴシック" charset="0"/>
                <a:cs typeface="Arial" charset="0"/>
              </a:rPr>
              <a:t>Software implemented : MPI libraries</a:t>
            </a:r>
          </a:p>
          <a:p>
            <a:pPr marL="0" indent="0">
              <a:buNone/>
              <a:defRPr/>
            </a:pPr>
            <a:endParaRPr lang="en-US" kern="0" dirty="0"/>
          </a:p>
        </p:txBody>
      </p:sp>
    </p:spTree>
    <p:extLst>
      <p:ext uri="{BB962C8B-B14F-4D97-AF65-F5344CB8AC3E}">
        <p14:creationId xmlns:p14="http://schemas.microsoft.com/office/powerpoint/2010/main" val="1421922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5964" y="152401"/>
            <a:ext cx="8224837"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Mechanisms</a:t>
            </a:r>
          </a:p>
        </p:txBody>
      </p:sp>
      <p:sp>
        <p:nvSpPr>
          <p:cNvPr id="5" name="Rectangle 3"/>
          <p:cNvSpPr txBox="1">
            <a:spLocks noChangeArrowheads="1"/>
          </p:cNvSpPr>
          <p:nvPr/>
        </p:nvSpPr>
        <p:spPr>
          <a:xfrm>
            <a:off x="1714500" y="762000"/>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en-US" kern="0">
                <a:ea typeface="ＭＳ Ｐゴシック" charset="0"/>
                <a:cs typeface="Arial" charset="0"/>
              </a:rPr>
              <a:t>Primitive functions that are usually implemented in hardware or sometimes firmware</a:t>
            </a:r>
          </a:p>
          <a:p>
            <a:pPr lvl="1">
              <a:lnSpc>
                <a:spcPct val="90000"/>
              </a:lnSpc>
              <a:defRPr/>
            </a:pPr>
            <a:r>
              <a:rPr lang="en-US" kern="0">
                <a:ea typeface="ＭＳ Ｐゴシック" charset="0"/>
                <a:cs typeface="Arial" charset="0"/>
              </a:rPr>
              <a:t>Lower level than instruction set operations</a:t>
            </a:r>
          </a:p>
          <a:p>
            <a:pPr lvl="1">
              <a:lnSpc>
                <a:spcPct val="90000"/>
              </a:lnSpc>
              <a:defRPr/>
            </a:pPr>
            <a:r>
              <a:rPr lang="en-US" kern="0">
                <a:ea typeface="ＭＳ Ｐゴシック" charset="0"/>
                <a:cs typeface="Arial" charset="0"/>
              </a:rPr>
              <a:t>Multiple such mechanisms contribute to execution of operation</a:t>
            </a:r>
          </a:p>
          <a:p>
            <a:pPr>
              <a:lnSpc>
                <a:spcPct val="90000"/>
              </a:lnSpc>
              <a:defRPr/>
            </a:pPr>
            <a:r>
              <a:rPr lang="en-US" kern="0">
                <a:ea typeface="ＭＳ Ｐゴシック" charset="0"/>
                <a:cs typeface="Arial" charset="0"/>
              </a:rPr>
              <a:t>Determines preferred actions and sequences</a:t>
            </a:r>
          </a:p>
          <a:p>
            <a:pPr lvl="1">
              <a:lnSpc>
                <a:spcPct val="90000"/>
              </a:lnSpc>
              <a:defRPr/>
            </a:pPr>
            <a:r>
              <a:rPr lang="en-US" kern="0">
                <a:ea typeface="ＭＳ Ｐゴシック" charset="0"/>
                <a:cs typeface="Arial" charset="0"/>
              </a:rPr>
              <a:t>Usually time effective primitives</a:t>
            </a:r>
          </a:p>
          <a:p>
            <a:pPr lvl="1">
              <a:lnSpc>
                <a:spcPct val="90000"/>
              </a:lnSpc>
              <a:defRPr/>
            </a:pPr>
            <a:r>
              <a:rPr lang="en-US" kern="0">
                <a:ea typeface="ＭＳ Ｐゴシック" charset="0"/>
                <a:cs typeface="Arial" charset="0"/>
              </a:rPr>
              <a:t>Usually widely used by many instructions</a:t>
            </a:r>
          </a:p>
          <a:p>
            <a:pPr>
              <a:lnSpc>
                <a:spcPct val="90000"/>
              </a:lnSpc>
              <a:defRPr/>
            </a:pPr>
            <a:r>
              <a:rPr lang="en-US" kern="0">
                <a:ea typeface="ＭＳ Ｐゴシック" charset="0"/>
                <a:cs typeface="Arial" charset="0"/>
              </a:rPr>
              <a:t>Enables efficiency and scalability</a:t>
            </a:r>
          </a:p>
          <a:p>
            <a:pPr lvl="1">
              <a:lnSpc>
                <a:spcPct val="90000"/>
              </a:lnSpc>
              <a:defRPr/>
            </a:pPr>
            <a:r>
              <a:rPr lang="en-US" kern="0">
                <a:ea typeface="ＭＳ Ｐゴシック" charset="0"/>
                <a:cs typeface="Arial" charset="0"/>
              </a:rPr>
              <a:t>Establishes basic performance properties of machine</a:t>
            </a:r>
          </a:p>
          <a:p>
            <a:pPr>
              <a:lnSpc>
                <a:spcPct val="90000"/>
              </a:lnSpc>
              <a:defRPr/>
            </a:pPr>
            <a:r>
              <a:rPr lang="en-US" kern="0">
                <a:ea typeface="ＭＳ Ｐゴシック" charset="0"/>
                <a:cs typeface="Arial" charset="0"/>
              </a:rPr>
              <a:t>Examples</a:t>
            </a:r>
          </a:p>
          <a:p>
            <a:pPr lvl="1">
              <a:lnSpc>
                <a:spcPct val="90000"/>
              </a:lnSpc>
              <a:defRPr/>
            </a:pPr>
            <a:r>
              <a:rPr lang="en-US" kern="0">
                <a:ea typeface="ＭＳ Ｐゴシック" charset="0"/>
                <a:cs typeface="Arial" charset="0"/>
              </a:rPr>
              <a:t>Basic arithmetic and logic unit functions</a:t>
            </a:r>
          </a:p>
          <a:p>
            <a:pPr lvl="1">
              <a:lnSpc>
                <a:spcPct val="90000"/>
              </a:lnSpc>
              <a:defRPr/>
            </a:pPr>
            <a:r>
              <a:rPr lang="en-US" kern="0">
                <a:ea typeface="ＭＳ Ｐゴシック" charset="0"/>
                <a:cs typeface="Arial" charset="0"/>
              </a:rPr>
              <a:t>Thread context switching</a:t>
            </a:r>
          </a:p>
          <a:p>
            <a:pPr lvl="1">
              <a:lnSpc>
                <a:spcPct val="90000"/>
              </a:lnSpc>
              <a:defRPr/>
            </a:pPr>
            <a:r>
              <a:rPr lang="en-US" kern="0">
                <a:ea typeface="ＭＳ Ｐゴシック" charset="0"/>
                <a:cs typeface="Arial" charset="0"/>
              </a:rPr>
              <a:t>TLB (Translation Lookaside Buffer) address translation</a:t>
            </a:r>
          </a:p>
          <a:p>
            <a:pPr lvl="1">
              <a:lnSpc>
                <a:spcPct val="90000"/>
              </a:lnSpc>
              <a:defRPr/>
            </a:pPr>
            <a:r>
              <a:rPr lang="en-US" kern="0">
                <a:ea typeface="ＭＳ Ｐゴシック" charset="0"/>
                <a:cs typeface="Arial" charset="0"/>
              </a:rPr>
              <a:t>Cache line replacement</a:t>
            </a:r>
          </a:p>
          <a:p>
            <a:pPr lvl="1">
              <a:lnSpc>
                <a:spcPct val="90000"/>
              </a:lnSpc>
              <a:defRPr/>
            </a:pPr>
            <a:r>
              <a:rPr lang="en-US" kern="0">
                <a:ea typeface="ＭＳ Ｐゴシック" charset="0"/>
                <a:cs typeface="Arial" charset="0"/>
              </a:rPr>
              <a:t>Branch prediction</a:t>
            </a:r>
            <a:endParaRPr lang="en-US" kern="0" dirty="0">
              <a:ea typeface="ＭＳ Ｐゴシック" charset="0"/>
              <a:cs typeface="Arial" charset="0"/>
            </a:endParaRPr>
          </a:p>
        </p:txBody>
      </p:sp>
    </p:spTree>
    <p:extLst>
      <p:ext uri="{BB962C8B-B14F-4D97-AF65-F5344CB8AC3E}">
        <p14:creationId xmlns:p14="http://schemas.microsoft.com/office/powerpoint/2010/main" val="1045769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txBox="1">
            <a:spLocks/>
          </p:cNvSpPr>
          <p:nvPr/>
        </p:nvSpPr>
        <p:spPr bwMode="auto">
          <a:xfrm>
            <a:off x="2003426" y="320676"/>
            <a:ext cx="82835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3400" b="1">
                <a:solidFill>
                  <a:srgbClr val="B30838"/>
                </a:solidFill>
              </a:rPr>
              <a:t>Policy</a:t>
            </a:r>
          </a:p>
        </p:txBody>
      </p:sp>
      <p:sp>
        <p:nvSpPr>
          <p:cNvPr id="6" name="Rectangle 3"/>
          <p:cNvSpPr txBox="1">
            <a:spLocks noChangeArrowheads="1"/>
          </p:cNvSpPr>
          <p:nvPr/>
        </p:nvSpPr>
        <p:spPr>
          <a:xfrm>
            <a:off x="1763713" y="990600"/>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en-US" kern="0" dirty="0">
                <a:ea typeface="ＭＳ Ｐゴシック" charset="0"/>
                <a:cs typeface="Arial" charset="0"/>
              </a:rPr>
              <a:t>Hardware architecture policies </a:t>
            </a:r>
          </a:p>
          <a:p>
            <a:pPr lvl="1">
              <a:lnSpc>
                <a:spcPct val="90000"/>
              </a:lnSpc>
              <a:defRPr/>
            </a:pPr>
            <a:r>
              <a:rPr lang="en-US" kern="0" dirty="0">
                <a:ea typeface="ＭＳ Ｐゴシック" charset="0"/>
                <a:cs typeface="Arial" charset="0"/>
              </a:rPr>
              <a:t>Decision of ordering or allocation dependent on criteria</a:t>
            </a:r>
          </a:p>
          <a:p>
            <a:pPr lvl="1">
              <a:lnSpc>
                <a:spcPct val="90000"/>
              </a:lnSpc>
              <a:defRPr/>
            </a:pPr>
            <a:r>
              <a:rPr lang="en-US" kern="0" dirty="0">
                <a:ea typeface="ＭＳ Ｐゴシック" charset="0"/>
                <a:cs typeface="Arial" charset="0"/>
              </a:rPr>
              <a:t>Not all machine decisions are visible to the ISA of the system</a:t>
            </a:r>
          </a:p>
          <a:p>
            <a:pPr lvl="1">
              <a:lnSpc>
                <a:spcPct val="90000"/>
              </a:lnSpc>
              <a:defRPr/>
            </a:pPr>
            <a:r>
              <a:rPr lang="en-US" kern="0" dirty="0">
                <a:ea typeface="ＭＳ Ｐゴシック" charset="0"/>
                <a:cs typeface="Arial" charset="0"/>
              </a:rPr>
              <a:t>Not all machine choices are available to the name space of the operands</a:t>
            </a:r>
          </a:p>
          <a:p>
            <a:pPr lvl="1">
              <a:lnSpc>
                <a:spcPct val="90000"/>
              </a:lnSpc>
              <a:defRPr/>
            </a:pPr>
            <a:r>
              <a:rPr lang="en-US" kern="0" dirty="0">
                <a:ea typeface="ＭＳ Ｐゴシック" charset="0"/>
                <a:cs typeface="Arial" charset="0"/>
              </a:rPr>
              <a:t>Examples</a:t>
            </a:r>
          </a:p>
          <a:p>
            <a:pPr lvl="2">
              <a:lnSpc>
                <a:spcPct val="90000"/>
              </a:lnSpc>
              <a:defRPr/>
            </a:pPr>
            <a:r>
              <a:rPr lang="en-US" sz="1800" kern="0" dirty="0">
                <a:ea typeface="ＭＳ Ｐゴシック" charset="0"/>
                <a:cs typeface="Arial" charset="0"/>
              </a:rPr>
              <a:t>Cache structure, size, and speed </a:t>
            </a:r>
          </a:p>
          <a:p>
            <a:pPr lvl="2">
              <a:lnSpc>
                <a:spcPct val="90000"/>
              </a:lnSpc>
              <a:defRPr/>
            </a:pPr>
            <a:r>
              <a:rPr lang="en-US" sz="1800" kern="0" dirty="0">
                <a:highlight>
                  <a:srgbClr val="FFFF00"/>
                </a:highlight>
                <a:ea typeface="ＭＳ Ｐゴシック" charset="0"/>
                <a:cs typeface="Arial" charset="0"/>
              </a:rPr>
              <a:t>Cache replacement policies</a:t>
            </a:r>
          </a:p>
          <a:p>
            <a:pPr lvl="2">
              <a:lnSpc>
                <a:spcPct val="90000"/>
              </a:lnSpc>
              <a:defRPr/>
            </a:pPr>
            <a:r>
              <a:rPr lang="en-US" sz="1800" kern="0" dirty="0">
                <a:ea typeface="ＭＳ Ｐゴシック" charset="0"/>
                <a:cs typeface="Arial" charset="0"/>
              </a:rPr>
              <a:t>Order of operation execution</a:t>
            </a:r>
          </a:p>
          <a:p>
            <a:pPr lvl="2">
              <a:lnSpc>
                <a:spcPct val="90000"/>
              </a:lnSpc>
              <a:defRPr/>
            </a:pPr>
            <a:r>
              <a:rPr lang="en-US" sz="1800" kern="0" dirty="0">
                <a:ea typeface="ＭＳ Ｐゴシック" charset="0"/>
                <a:cs typeface="Arial" charset="0"/>
              </a:rPr>
              <a:t>Branch prediction</a:t>
            </a:r>
          </a:p>
          <a:p>
            <a:pPr lvl="2">
              <a:lnSpc>
                <a:spcPct val="90000"/>
              </a:lnSpc>
              <a:defRPr/>
            </a:pPr>
            <a:r>
              <a:rPr lang="en-US" sz="1800" kern="0" dirty="0">
                <a:ea typeface="ＭＳ Ｐゴシック" charset="0"/>
                <a:cs typeface="Arial" charset="0"/>
              </a:rPr>
              <a:t>Allocation of shared resources</a:t>
            </a:r>
          </a:p>
          <a:p>
            <a:pPr lvl="2">
              <a:lnSpc>
                <a:spcPct val="90000"/>
              </a:lnSpc>
              <a:defRPr/>
            </a:pPr>
            <a:r>
              <a:rPr lang="en-US" sz="1800" kern="0" dirty="0">
                <a:ea typeface="ＭＳ Ｐゴシック" charset="0"/>
                <a:cs typeface="Arial" charset="0"/>
              </a:rPr>
              <a:t>Network routers</a:t>
            </a:r>
          </a:p>
          <a:p>
            <a:pPr>
              <a:lnSpc>
                <a:spcPct val="90000"/>
              </a:lnSpc>
              <a:defRPr/>
            </a:pPr>
            <a:r>
              <a:rPr lang="en-US" kern="0" dirty="0">
                <a:ea typeface="ＭＳ Ｐゴシック" charset="0"/>
                <a:cs typeface="Arial" charset="0"/>
              </a:rPr>
              <a:t>Software system management policies</a:t>
            </a:r>
          </a:p>
          <a:p>
            <a:pPr lvl="1">
              <a:lnSpc>
                <a:spcPct val="90000"/>
              </a:lnSpc>
              <a:defRPr/>
            </a:pPr>
            <a:r>
              <a:rPr lang="en-US" kern="0" dirty="0">
                <a:ea typeface="ＭＳ Ｐゴシック" charset="0"/>
                <a:cs typeface="Arial" charset="0"/>
              </a:rPr>
              <a:t>Scheduling,</a:t>
            </a:r>
          </a:p>
          <a:p>
            <a:pPr lvl="1">
              <a:lnSpc>
                <a:spcPct val="90000"/>
              </a:lnSpc>
              <a:defRPr/>
            </a:pPr>
            <a:r>
              <a:rPr lang="en-US" kern="0" dirty="0">
                <a:ea typeface="ＭＳ Ｐゴシック" charset="0"/>
                <a:cs typeface="Arial" charset="0"/>
              </a:rPr>
              <a:t>Data allocation : partitioning of a problem</a:t>
            </a:r>
          </a:p>
          <a:p>
            <a:pPr marL="0" indent="0">
              <a:buNone/>
              <a:defRPr/>
            </a:pPr>
            <a:endParaRPr lang="en-US" sz="1800" kern="0" dirty="0">
              <a:latin typeface="Helvetica" charset="0"/>
              <a:ea typeface="ＭＳ Ｐゴシック" charset="0"/>
              <a:cs typeface="ＭＳ Ｐゴシック" charset="0"/>
            </a:endParaRPr>
          </a:p>
        </p:txBody>
      </p:sp>
    </p:spTree>
    <p:extLst>
      <p:ext uri="{BB962C8B-B14F-4D97-AF65-F5344CB8AC3E}">
        <p14:creationId xmlns:p14="http://schemas.microsoft.com/office/powerpoint/2010/main" val="1245046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76201"/>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sp>
        <p:nvSpPr>
          <p:cNvPr id="19458" name="Content Placeholder 5"/>
          <p:cNvSpPr txBox="1">
            <a:spLocks/>
          </p:cNvSpPr>
          <p:nvPr/>
        </p:nvSpPr>
        <p:spPr bwMode="auto">
          <a:xfrm>
            <a:off x="1533526" y="638175"/>
            <a:ext cx="5324475"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2200" dirty="0">
                <a:solidFill>
                  <a:srgbClr val="A6A6A6"/>
                </a:solidFill>
              </a:rPr>
              <a:t>The HPC System Stack</a:t>
            </a:r>
          </a:p>
          <a:p>
            <a:pPr>
              <a:lnSpc>
                <a:spcPct val="90000"/>
              </a:lnSpc>
            </a:pPr>
            <a:r>
              <a:rPr lang="en-US" altLang="en-US" sz="2200" dirty="0">
                <a:solidFill>
                  <a:srgbClr val="A6A6A6"/>
                </a:solidFill>
              </a:rPr>
              <a:t>What is Computer Architecture</a:t>
            </a:r>
          </a:p>
          <a:p>
            <a:pPr>
              <a:lnSpc>
                <a:spcPct val="90000"/>
              </a:lnSpc>
            </a:pPr>
            <a:r>
              <a:rPr lang="en-US" altLang="en-US" sz="2200" dirty="0">
                <a:solidFill>
                  <a:srgbClr val="7D110C"/>
                </a:solidFill>
              </a:rPr>
              <a:t>Review Performance Factors and Metrics</a:t>
            </a:r>
          </a:p>
          <a:p>
            <a:pPr>
              <a:lnSpc>
                <a:spcPct val="90000"/>
              </a:lnSpc>
            </a:pPr>
            <a:r>
              <a:rPr lang="en-US" altLang="en-US" sz="2200" dirty="0">
                <a:solidFill>
                  <a:srgbClr val="A6A6A6"/>
                </a:solidFill>
              </a:rPr>
              <a:t>MIMD class HPC Architecture</a:t>
            </a:r>
          </a:p>
          <a:p>
            <a:pPr lvl="1">
              <a:lnSpc>
                <a:spcPct val="90000"/>
              </a:lnSpc>
            </a:pPr>
            <a:r>
              <a:rPr lang="en-US" altLang="en-US" dirty="0">
                <a:solidFill>
                  <a:srgbClr val="A6A6A6"/>
                </a:solidFill>
                <a:ea typeface="ＭＳ Ｐゴシック" charset="-128"/>
              </a:rPr>
              <a:t>An Introduction to Shared Memory Multiprocessors</a:t>
            </a:r>
          </a:p>
          <a:p>
            <a:pPr lvl="1">
              <a:lnSpc>
                <a:spcPct val="90000"/>
              </a:lnSpc>
            </a:pPr>
            <a:r>
              <a:rPr lang="en-US" altLang="en-US" dirty="0">
                <a:solidFill>
                  <a:srgbClr val="A6A6A6"/>
                </a:solidFill>
                <a:ea typeface="ＭＳ Ｐゴシック" charset="-128"/>
              </a:rPr>
              <a:t>Coarse-grained MIMD Processing – MPPs </a:t>
            </a:r>
          </a:p>
          <a:p>
            <a:pPr>
              <a:lnSpc>
                <a:spcPct val="90000"/>
              </a:lnSpc>
            </a:pPr>
            <a:r>
              <a:rPr lang="en-US" altLang="en-US" sz="2200" dirty="0">
                <a:solidFill>
                  <a:srgbClr val="A6A6A6"/>
                </a:solidFill>
                <a:ea typeface="ＭＳ Ｐゴシック" charset="-128"/>
              </a:rPr>
              <a:t>SIMD class HPC Architecture</a:t>
            </a:r>
          </a:p>
          <a:p>
            <a:pPr lvl="1">
              <a:lnSpc>
                <a:spcPct val="90000"/>
              </a:lnSpc>
            </a:pPr>
            <a:r>
              <a:rPr lang="en-US" altLang="en-US" dirty="0">
                <a:solidFill>
                  <a:srgbClr val="A6A6A6"/>
                </a:solidFill>
                <a:ea typeface="ＭＳ Ｐゴシック" charset="-128"/>
              </a:rPr>
              <a:t>Very Fine-grained Vector Processing and PVPs</a:t>
            </a:r>
          </a:p>
          <a:p>
            <a:pPr lvl="1">
              <a:lnSpc>
                <a:spcPct val="90000"/>
              </a:lnSpc>
            </a:pPr>
            <a:r>
              <a:rPr lang="en-US" altLang="en-US" dirty="0">
                <a:solidFill>
                  <a:srgbClr val="A6A6A6"/>
                </a:solidFill>
                <a:ea typeface="ＭＳ Ｐゴシック" charset="-128"/>
              </a:rPr>
              <a:t>SIMD array and SPMD</a:t>
            </a:r>
          </a:p>
          <a:p>
            <a:pPr>
              <a:lnSpc>
                <a:spcPct val="90000"/>
              </a:lnSpc>
            </a:pPr>
            <a:r>
              <a:rPr lang="en-US" altLang="en-US" sz="2200" dirty="0">
                <a:solidFill>
                  <a:srgbClr val="A6A6A6"/>
                </a:solidFill>
                <a:ea typeface="ＭＳ Ｐゴシック" charset="-128"/>
              </a:rPr>
              <a:t>Current generation multicore and heterogeneous architectures</a:t>
            </a:r>
          </a:p>
          <a:p>
            <a:pPr>
              <a:buFontTx/>
              <a:buNone/>
            </a:pPr>
            <a:endParaRPr lang="en-US" altLang="en-US" dirty="0">
              <a:ea typeface="ＭＳ Ｐゴシック" charset="-128"/>
            </a:endParaRPr>
          </a:p>
        </p:txBody>
      </p:sp>
      <p:pic>
        <p:nvPicPr>
          <p:cNvPr id="19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21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22438" y="39687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Performance Factors: Technology Speed</a:t>
            </a:r>
          </a:p>
        </p:txBody>
      </p:sp>
      <p:sp>
        <p:nvSpPr>
          <p:cNvPr id="7" name="Content Placeholder 2"/>
          <p:cNvSpPr txBox="1">
            <a:spLocks/>
          </p:cNvSpPr>
          <p:nvPr/>
        </p:nvSpPr>
        <p:spPr>
          <a:xfrm>
            <a:off x="1722438" y="1066800"/>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kern="0" dirty="0">
                <a:ea typeface="ＭＳ Ｐゴシック" charset="0"/>
                <a:cs typeface="Arial" charset="0"/>
              </a:rPr>
              <a:t>Latencies</a:t>
            </a:r>
          </a:p>
          <a:p>
            <a:pPr lvl="1">
              <a:lnSpc>
                <a:spcPct val="80000"/>
              </a:lnSpc>
              <a:defRPr/>
            </a:pPr>
            <a:r>
              <a:rPr lang="en-US" sz="1700" kern="0" dirty="0">
                <a:ea typeface="ＭＳ Ｐゴシック" charset="0"/>
                <a:cs typeface="Arial" charset="0"/>
              </a:rPr>
              <a:t>Logic latency time: time to go between logic gates</a:t>
            </a:r>
          </a:p>
          <a:p>
            <a:pPr lvl="1">
              <a:lnSpc>
                <a:spcPct val="80000"/>
              </a:lnSpc>
              <a:defRPr/>
            </a:pPr>
            <a:r>
              <a:rPr lang="en-US" sz="1700" kern="0" dirty="0">
                <a:ea typeface="ＭＳ Ｐゴシック" charset="0"/>
                <a:cs typeface="Arial" charset="0"/>
              </a:rPr>
              <a:t>Processor to memory access latency: wire from RAM to CPU are kept same to keep same latency for each RAM</a:t>
            </a:r>
          </a:p>
          <a:p>
            <a:pPr lvl="1">
              <a:lnSpc>
                <a:spcPct val="80000"/>
              </a:lnSpc>
              <a:defRPr/>
            </a:pPr>
            <a:r>
              <a:rPr lang="en-US" sz="1700" kern="0" dirty="0">
                <a:ea typeface="ＭＳ Ｐゴシック" charset="0"/>
                <a:cs typeface="Arial" charset="0"/>
              </a:rPr>
              <a:t>Memory access time</a:t>
            </a:r>
          </a:p>
          <a:p>
            <a:pPr lvl="1">
              <a:lnSpc>
                <a:spcPct val="80000"/>
              </a:lnSpc>
              <a:defRPr/>
            </a:pPr>
            <a:r>
              <a:rPr lang="en-US" sz="1700" kern="0" dirty="0">
                <a:ea typeface="ＭＳ Ｐゴシック" charset="0"/>
                <a:cs typeface="Arial" charset="0"/>
              </a:rPr>
              <a:t>Network latency</a:t>
            </a:r>
          </a:p>
          <a:p>
            <a:pPr>
              <a:lnSpc>
                <a:spcPct val="80000"/>
              </a:lnSpc>
              <a:defRPr/>
            </a:pPr>
            <a:r>
              <a:rPr lang="en-US" kern="0" dirty="0">
                <a:ea typeface="ＭＳ Ｐゴシック" charset="0"/>
                <a:cs typeface="Arial" charset="0"/>
              </a:rPr>
              <a:t>Cycle Times</a:t>
            </a:r>
          </a:p>
          <a:p>
            <a:pPr lvl="1">
              <a:lnSpc>
                <a:spcPct val="80000"/>
              </a:lnSpc>
              <a:defRPr/>
            </a:pPr>
            <a:r>
              <a:rPr lang="en-US" sz="1700" kern="0" dirty="0">
                <a:ea typeface="ＭＳ Ｐゴシック" charset="0"/>
                <a:cs typeface="Arial" charset="0"/>
              </a:rPr>
              <a:t>Logic switching speed</a:t>
            </a:r>
          </a:p>
          <a:p>
            <a:pPr lvl="1">
              <a:lnSpc>
                <a:spcPct val="80000"/>
              </a:lnSpc>
              <a:defRPr/>
            </a:pPr>
            <a:r>
              <a:rPr lang="en-US" sz="1700" kern="0" dirty="0">
                <a:ea typeface="ＭＳ Ｐゴシック" charset="0"/>
                <a:cs typeface="Arial" charset="0"/>
              </a:rPr>
              <a:t>On-chip clock speed (clock cycle time)</a:t>
            </a:r>
          </a:p>
          <a:p>
            <a:pPr lvl="1">
              <a:lnSpc>
                <a:spcPct val="80000"/>
              </a:lnSpc>
              <a:defRPr/>
            </a:pPr>
            <a:r>
              <a:rPr lang="en-US" sz="1700" kern="0" dirty="0">
                <a:ea typeface="ＭＳ Ｐゴシック" charset="0"/>
                <a:cs typeface="Arial" charset="0"/>
              </a:rPr>
              <a:t>Memory cycle time</a:t>
            </a:r>
          </a:p>
          <a:p>
            <a:pPr>
              <a:lnSpc>
                <a:spcPct val="80000"/>
              </a:lnSpc>
              <a:defRPr/>
            </a:pPr>
            <a:r>
              <a:rPr lang="en-US" kern="0" dirty="0">
                <a:ea typeface="ＭＳ Ｐゴシック" charset="0"/>
                <a:cs typeface="Arial" charset="0"/>
              </a:rPr>
              <a:t>Throughput</a:t>
            </a:r>
          </a:p>
          <a:p>
            <a:pPr lvl="1">
              <a:lnSpc>
                <a:spcPct val="80000"/>
              </a:lnSpc>
              <a:defRPr/>
            </a:pPr>
            <a:r>
              <a:rPr lang="en-US" sz="1700" kern="0" dirty="0">
                <a:ea typeface="ＭＳ Ｐゴシック" charset="0"/>
                <a:cs typeface="Arial" charset="0"/>
              </a:rPr>
              <a:t>On-chip data transfer rate</a:t>
            </a:r>
          </a:p>
          <a:p>
            <a:pPr lvl="1">
              <a:lnSpc>
                <a:spcPct val="80000"/>
              </a:lnSpc>
              <a:defRPr/>
            </a:pPr>
            <a:r>
              <a:rPr lang="en-US" sz="1700" kern="0" dirty="0">
                <a:ea typeface="ＭＳ Ｐゴシック" charset="0"/>
                <a:cs typeface="Arial" charset="0"/>
              </a:rPr>
              <a:t>Instructions per cycle</a:t>
            </a:r>
          </a:p>
          <a:p>
            <a:pPr lvl="1">
              <a:lnSpc>
                <a:spcPct val="80000"/>
              </a:lnSpc>
              <a:defRPr/>
            </a:pPr>
            <a:r>
              <a:rPr lang="en-US" sz="1700" kern="0" dirty="0">
                <a:ea typeface="ＭＳ Ｐゴシック" charset="0"/>
                <a:cs typeface="Arial" charset="0"/>
              </a:rPr>
              <a:t>Network data rate</a:t>
            </a:r>
          </a:p>
          <a:p>
            <a:pPr>
              <a:lnSpc>
                <a:spcPct val="80000"/>
              </a:lnSpc>
              <a:defRPr/>
            </a:pPr>
            <a:r>
              <a:rPr lang="en-US" kern="0" dirty="0">
                <a:ea typeface="ＭＳ Ｐゴシック" charset="0"/>
                <a:cs typeface="Arial" charset="0"/>
              </a:rPr>
              <a:t>Granularity</a:t>
            </a:r>
          </a:p>
          <a:p>
            <a:pPr lvl="1">
              <a:lnSpc>
                <a:spcPct val="80000"/>
              </a:lnSpc>
              <a:defRPr/>
            </a:pPr>
            <a:r>
              <a:rPr lang="en-US" sz="1700" kern="0" dirty="0">
                <a:ea typeface="ＭＳ Ｐゴシック" charset="0"/>
                <a:cs typeface="Arial" charset="0"/>
              </a:rPr>
              <a:t>Logic density</a:t>
            </a:r>
          </a:p>
          <a:p>
            <a:pPr lvl="1">
              <a:lnSpc>
                <a:spcPct val="80000"/>
              </a:lnSpc>
              <a:defRPr/>
            </a:pPr>
            <a:r>
              <a:rPr lang="en-US" sz="1700" kern="0" dirty="0">
                <a:ea typeface="ＭＳ Ｐゴシック" charset="0"/>
                <a:cs typeface="Arial" charset="0"/>
              </a:rPr>
              <a:t>Memory density</a:t>
            </a:r>
          </a:p>
          <a:p>
            <a:pPr lvl="1">
              <a:lnSpc>
                <a:spcPct val="80000"/>
              </a:lnSpc>
              <a:defRPr/>
            </a:pPr>
            <a:r>
              <a:rPr lang="en-US" sz="1700" kern="0" dirty="0">
                <a:ea typeface="ＭＳ Ｐゴシック" charset="0"/>
                <a:cs typeface="Arial" charset="0"/>
              </a:rPr>
              <a:t>Task Size</a:t>
            </a:r>
          </a:p>
          <a:p>
            <a:pPr lvl="1">
              <a:lnSpc>
                <a:spcPct val="80000"/>
              </a:lnSpc>
              <a:defRPr/>
            </a:pPr>
            <a:r>
              <a:rPr lang="en-US" sz="1700" kern="0" dirty="0">
                <a:ea typeface="ＭＳ Ｐゴシック" charset="0"/>
                <a:cs typeface="Arial" charset="0"/>
              </a:rPr>
              <a:t>Packet Size</a:t>
            </a:r>
            <a:endParaRPr lang="en-US" kern="0" dirty="0"/>
          </a:p>
        </p:txBody>
      </p:sp>
    </p:spTree>
    <p:extLst>
      <p:ext uri="{BB962C8B-B14F-4D97-AF65-F5344CB8AC3E}">
        <p14:creationId xmlns:p14="http://schemas.microsoft.com/office/powerpoint/2010/main" val="140575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4"/>
          <p:cNvSpPr txBox="1">
            <a:spLocks noChangeArrowheads="1"/>
          </p:cNvSpPr>
          <p:nvPr/>
        </p:nvSpPr>
        <p:spPr bwMode="auto">
          <a:xfrm>
            <a:off x="1657350" y="5884864"/>
            <a:ext cx="8890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600">
                <a:latin typeface="Arial Narrow" charset="0"/>
                <a:ea typeface="Osaka" charset="-128"/>
              </a:rPr>
              <a:t>  </a:t>
            </a:r>
          </a:p>
        </p:txBody>
      </p:sp>
      <p:sp>
        <p:nvSpPr>
          <p:cNvPr id="21506" name="TextBox 4"/>
          <p:cNvSpPr txBox="1">
            <a:spLocks noChangeArrowheads="1"/>
          </p:cNvSpPr>
          <p:nvPr/>
        </p:nvSpPr>
        <p:spPr bwMode="auto">
          <a:xfrm>
            <a:off x="8066089" y="6369051"/>
            <a:ext cx="2363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r">
              <a:spcBef>
                <a:spcPct val="0"/>
              </a:spcBef>
              <a:buFontTx/>
              <a:buNone/>
            </a:pPr>
            <a:r>
              <a:rPr lang="en-US" altLang="en-US" sz="1200">
                <a:latin typeface="Apple Chancery" charset="0"/>
              </a:rPr>
              <a:t>Courtesy of Bill Tang, Princeton</a:t>
            </a:r>
          </a:p>
        </p:txBody>
      </p:sp>
      <p:sp>
        <p:nvSpPr>
          <p:cNvPr id="7" name="Title 1"/>
          <p:cNvSpPr txBox="1">
            <a:spLocks/>
          </p:cNvSpPr>
          <p:nvPr/>
        </p:nvSpPr>
        <p:spPr>
          <a:xfrm>
            <a:off x="1657350" y="396876"/>
            <a:ext cx="9010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sz="3300" kern="0" dirty="0"/>
              <a:t>Machine Parameters affecting Performance</a:t>
            </a:r>
          </a:p>
        </p:txBody>
      </p:sp>
      <p:sp>
        <p:nvSpPr>
          <p:cNvPr id="8" name="Rectangle 3"/>
          <p:cNvSpPr txBox="1">
            <a:spLocks noChangeArrowheads="1"/>
          </p:cNvSpPr>
          <p:nvPr/>
        </p:nvSpPr>
        <p:spPr>
          <a:xfrm>
            <a:off x="1720850" y="1008063"/>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kern="0">
                <a:ea typeface="ＭＳ Ｐゴシック" charset="0"/>
                <a:cs typeface="Arial" charset="0"/>
              </a:rPr>
              <a:t>Peak floating point performance</a:t>
            </a:r>
          </a:p>
          <a:p>
            <a:pPr>
              <a:lnSpc>
                <a:spcPct val="80000"/>
              </a:lnSpc>
              <a:defRPr/>
            </a:pPr>
            <a:r>
              <a:rPr lang="en-US" kern="0">
                <a:ea typeface="ＭＳ Ｐゴシック" charset="0"/>
                <a:cs typeface="Arial" charset="0"/>
              </a:rPr>
              <a:t>Main memory capacity</a:t>
            </a:r>
          </a:p>
          <a:p>
            <a:pPr>
              <a:lnSpc>
                <a:spcPct val="80000"/>
              </a:lnSpc>
              <a:defRPr/>
            </a:pPr>
            <a:r>
              <a:rPr lang="en-US" kern="0">
                <a:ea typeface="ＭＳ Ｐゴシック" charset="0"/>
                <a:cs typeface="Arial" charset="0"/>
              </a:rPr>
              <a:t>Bi-section bandwidth</a:t>
            </a:r>
          </a:p>
          <a:p>
            <a:pPr>
              <a:lnSpc>
                <a:spcPct val="80000"/>
              </a:lnSpc>
              <a:defRPr/>
            </a:pPr>
            <a:r>
              <a:rPr lang="en-US" kern="0">
                <a:ea typeface="ＭＳ Ｐゴシック" charset="0"/>
                <a:cs typeface="Arial" charset="0"/>
              </a:rPr>
              <a:t>I/O bandwidth</a:t>
            </a:r>
          </a:p>
          <a:p>
            <a:pPr>
              <a:lnSpc>
                <a:spcPct val="80000"/>
              </a:lnSpc>
              <a:defRPr/>
            </a:pPr>
            <a:r>
              <a:rPr lang="en-US" kern="0">
                <a:ea typeface="ＭＳ Ｐゴシック" charset="0"/>
                <a:cs typeface="Arial" charset="0"/>
              </a:rPr>
              <a:t>Secondary storage capacity</a:t>
            </a:r>
          </a:p>
          <a:p>
            <a:pPr>
              <a:lnSpc>
                <a:spcPct val="80000"/>
              </a:lnSpc>
              <a:defRPr/>
            </a:pPr>
            <a:r>
              <a:rPr lang="en-US" kern="0">
                <a:ea typeface="ＭＳ Ｐゴシック" charset="0"/>
                <a:cs typeface="Arial" charset="0"/>
              </a:rPr>
              <a:t>Organization</a:t>
            </a:r>
          </a:p>
          <a:p>
            <a:pPr lvl="1">
              <a:lnSpc>
                <a:spcPct val="80000"/>
              </a:lnSpc>
              <a:defRPr/>
            </a:pPr>
            <a:r>
              <a:rPr lang="en-US" kern="0">
                <a:ea typeface="ＭＳ Ｐゴシック" charset="0"/>
                <a:cs typeface="Arial" charset="0"/>
              </a:rPr>
              <a:t>Class of system</a:t>
            </a:r>
          </a:p>
          <a:p>
            <a:pPr lvl="1">
              <a:lnSpc>
                <a:spcPct val="80000"/>
              </a:lnSpc>
              <a:defRPr/>
            </a:pPr>
            <a:r>
              <a:rPr lang="en-US" kern="0">
                <a:ea typeface="ＭＳ Ｐゴシック" charset="0"/>
                <a:cs typeface="Arial" charset="0"/>
              </a:rPr>
              <a:t># nodes</a:t>
            </a:r>
          </a:p>
          <a:p>
            <a:pPr lvl="1">
              <a:lnSpc>
                <a:spcPct val="80000"/>
              </a:lnSpc>
              <a:defRPr/>
            </a:pPr>
            <a:r>
              <a:rPr lang="en-US" kern="0">
                <a:ea typeface="ＭＳ Ｐゴシック" charset="0"/>
                <a:cs typeface="Arial" charset="0"/>
              </a:rPr>
              <a:t># processors per node</a:t>
            </a:r>
          </a:p>
          <a:p>
            <a:pPr lvl="1">
              <a:lnSpc>
                <a:spcPct val="80000"/>
              </a:lnSpc>
              <a:defRPr/>
            </a:pPr>
            <a:r>
              <a:rPr lang="en-US" kern="0">
                <a:ea typeface="ＭＳ Ｐゴシック" charset="0"/>
                <a:cs typeface="Arial" charset="0"/>
              </a:rPr>
              <a:t>Accelerators</a:t>
            </a:r>
          </a:p>
          <a:p>
            <a:pPr lvl="1">
              <a:lnSpc>
                <a:spcPct val="80000"/>
              </a:lnSpc>
              <a:defRPr/>
            </a:pPr>
            <a:r>
              <a:rPr lang="en-US" kern="0">
                <a:ea typeface="ＭＳ Ｐゴシック" charset="0"/>
                <a:cs typeface="Arial" charset="0"/>
              </a:rPr>
              <a:t>Network topology</a:t>
            </a:r>
          </a:p>
          <a:p>
            <a:pPr>
              <a:lnSpc>
                <a:spcPct val="80000"/>
              </a:lnSpc>
              <a:defRPr/>
            </a:pPr>
            <a:r>
              <a:rPr lang="en-US" kern="0">
                <a:ea typeface="ＭＳ Ｐゴシック" charset="0"/>
                <a:cs typeface="Arial" charset="0"/>
              </a:rPr>
              <a:t>Control strategy</a:t>
            </a:r>
          </a:p>
          <a:p>
            <a:pPr lvl="1">
              <a:lnSpc>
                <a:spcPct val="80000"/>
              </a:lnSpc>
              <a:defRPr/>
            </a:pPr>
            <a:r>
              <a:rPr lang="en-US" kern="0">
                <a:ea typeface="ＭＳ Ｐゴシック" charset="0"/>
                <a:cs typeface="Arial" charset="0"/>
              </a:rPr>
              <a:t>MIMD</a:t>
            </a:r>
          </a:p>
          <a:p>
            <a:pPr lvl="1">
              <a:lnSpc>
                <a:spcPct val="80000"/>
              </a:lnSpc>
              <a:defRPr/>
            </a:pPr>
            <a:r>
              <a:rPr lang="en-US" kern="0">
                <a:ea typeface="ＭＳ Ｐゴシック" charset="0"/>
                <a:cs typeface="Arial" charset="0"/>
              </a:rPr>
              <a:t>Vector, PVP</a:t>
            </a:r>
          </a:p>
          <a:p>
            <a:pPr lvl="1">
              <a:lnSpc>
                <a:spcPct val="80000"/>
              </a:lnSpc>
              <a:defRPr/>
            </a:pPr>
            <a:r>
              <a:rPr lang="en-US" kern="0">
                <a:ea typeface="ＭＳ Ｐゴシック" charset="0"/>
                <a:cs typeface="Arial" charset="0"/>
              </a:rPr>
              <a:t>SIMD</a:t>
            </a:r>
          </a:p>
          <a:p>
            <a:pPr lvl="1">
              <a:lnSpc>
                <a:spcPct val="80000"/>
              </a:lnSpc>
              <a:defRPr/>
            </a:pPr>
            <a:r>
              <a:rPr lang="en-US" kern="0">
                <a:ea typeface="ＭＳ Ｐゴシック" charset="0"/>
                <a:cs typeface="Arial" charset="0"/>
              </a:rPr>
              <a:t>SPMD</a:t>
            </a:r>
          </a:p>
          <a:p>
            <a:pPr marL="0" indent="0">
              <a:buNone/>
              <a:defRPr/>
            </a:pPr>
            <a:endParaRPr lang="en-US" sz="1800" kern="0" dirty="0">
              <a:latin typeface="Helvetica" charset="0"/>
              <a:ea typeface="ＭＳ Ｐゴシック" charset="0"/>
              <a:cs typeface="ＭＳ Ｐゴシック" charset="0"/>
            </a:endParaRPr>
          </a:p>
        </p:txBody>
      </p:sp>
      <p:sp>
        <p:nvSpPr>
          <p:cNvPr id="2150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fld id="{86F84A15-B4A8-8A46-832B-5AA90C45C90E}" type="slidenum">
              <a:rPr lang="en-US" altLang="en-US" sz="2400"/>
              <a:pPr>
                <a:spcBef>
                  <a:spcPct val="0"/>
                </a:spcBef>
                <a:buFontTx/>
                <a:buNone/>
              </a:pPr>
              <a:t>66</a:t>
            </a:fld>
            <a:endParaRPr lang="en-US" altLang="en-US" sz="2400"/>
          </a:p>
        </p:txBody>
      </p:sp>
    </p:spTree>
    <p:extLst>
      <p:ext uri="{BB962C8B-B14F-4D97-AF65-F5344CB8AC3E}">
        <p14:creationId xmlns:p14="http://schemas.microsoft.com/office/powerpoint/2010/main" val="42379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1200" y="7620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Performance Factors: Parallelism</a:t>
            </a:r>
          </a:p>
        </p:txBody>
      </p:sp>
      <p:sp>
        <p:nvSpPr>
          <p:cNvPr id="9" name="Content Placeholder 1"/>
          <p:cNvSpPr txBox="1">
            <a:spLocks/>
          </p:cNvSpPr>
          <p:nvPr/>
        </p:nvSpPr>
        <p:spPr>
          <a:xfrm>
            <a:off x="1752600" y="762000"/>
            <a:ext cx="9067800" cy="600075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sz="1500" kern="0" dirty="0">
                <a:ea typeface="ＭＳ Ｐゴシック" charset="0"/>
                <a:cs typeface="Arial" charset="0"/>
              </a:rPr>
              <a:t>Fully independent processing elements operating concurrently on separate tasks</a:t>
            </a:r>
          </a:p>
          <a:p>
            <a:pPr lvl="1">
              <a:lnSpc>
                <a:spcPct val="80000"/>
              </a:lnSpc>
              <a:defRPr/>
            </a:pPr>
            <a:r>
              <a:rPr lang="en-US" sz="1400" kern="0" dirty="0">
                <a:ea typeface="ＭＳ Ｐゴシック" charset="0"/>
                <a:cs typeface="Arial" charset="0"/>
              </a:rPr>
              <a:t>Coarse grained </a:t>
            </a:r>
          </a:p>
          <a:p>
            <a:pPr lvl="1">
              <a:lnSpc>
                <a:spcPct val="80000"/>
              </a:lnSpc>
              <a:defRPr/>
            </a:pPr>
            <a:r>
              <a:rPr lang="en-US" sz="1400" kern="0" dirty="0">
                <a:ea typeface="ＭＳ Ｐゴシック" charset="0"/>
                <a:cs typeface="Arial" charset="0"/>
              </a:rPr>
              <a:t>Communicating Sequential Processes (CSP), </a:t>
            </a:r>
          </a:p>
          <a:p>
            <a:pPr lvl="1">
              <a:lnSpc>
                <a:spcPct val="80000"/>
              </a:lnSpc>
              <a:defRPr/>
            </a:pPr>
            <a:r>
              <a:rPr lang="en-US" sz="1400" kern="0" dirty="0">
                <a:ea typeface="ＭＳ Ｐゴシック" charset="0"/>
                <a:cs typeface="Arial" charset="0"/>
              </a:rPr>
              <a:t>Single Program Multiple Data stream (SPMD)</a:t>
            </a:r>
          </a:p>
          <a:p>
            <a:pPr>
              <a:lnSpc>
                <a:spcPct val="80000"/>
              </a:lnSpc>
              <a:defRPr/>
            </a:pPr>
            <a:r>
              <a:rPr lang="en-US" sz="1500" kern="0" dirty="0">
                <a:ea typeface="ＭＳ Ｐゴシック" charset="0"/>
                <a:cs typeface="Arial" charset="0"/>
              </a:rPr>
              <a:t>Instruction Level Parallelism (ILP)</a:t>
            </a:r>
          </a:p>
          <a:p>
            <a:pPr lvl="1">
              <a:lnSpc>
                <a:spcPct val="80000"/>
              </a:lnSpc>
              <a:defRPr/>
            </a:pPr>
            <a:r>
              <a:rPr lang="en-US" sz="1400" kern="0" dirty="0">
                <a:ea typeface="ＭＳ Ｐゴシック" charset="0"/>
                <a:cs typeface="Arial" charset="0"/>
              </a:rPr>
              <a:t>Fine grained </a:t>
            </a:r>
          </a:p>
          <a:p>
            <a:pPr lvl="1">
              <a:lnSpc>
                <a:spcPct val="80000"/>
              </a:lnSpc>
              <a:defRPr/>
            </a:pPr>
            <a:r>
              <a:rPr lang="en-US" sz="1400" kern="0" dirty="0">
                <a:ea typeface="ＭＳ Ｐゴシック" charset="0"/>
                <a:cs typeface="Arial" charset="0"/>
              </a:rPr>
              <a:t>Single instruction performs multiple operations</a:t>
            </a:r>
          </a:p>
          <a:p>
            <a:pPr>
              <a:lnSpc>
                <a:spcPct val="80000"/>
              </a:lnSpc>
              <a:defRPr/>
            </a:pPr>
            <a:r>
              <a:rPr lang="en-US" sz="1500" kern="0" dirty="0">
                <a:ea typeface="ＭＳ Ｐゴシック" charset="0"/>
                <a:cs typeface="Arial" charset="0"/>
              </a:rPr>
              <a:t>Pipelining</a:t>
            </a:r>
          </a:p>
          <a:p>
            <a:pPr lvl="1">
              <a:lnSpc>
                <a:spcPct val="80000"/>
              </a:lnSpc>
              <a:defRPr/>
            </a:pPr>
            <a:r>
              <a:rPr lang="en-US" sz="1400" kern="0" dirty="0">
                <a:ea typeface="ＭＳ Ｐゴシック" charset="0"/>
                <a:cs typeface="Arial" charset="0"/>
              </a:rPr>
              <a:t>Fine grained</a:t>
            </a:r>
          </a:p>
          <a:p>
            <a:pPr lvl="1">
              <a:lnSpc>
                <a:spcPct val="80000"/>
              </a:lnSpc>
              <a:defRPr/>
            </a:pPr>
            <a:r>
              <a:rPr lang="en-US" sz="1400" kern="0" dirty="0">
                <a:ea typeface="ＭＳ Ｐゴシック" charset="0"/>
                <a:cs typeface="Arial" charset="0"/>
              </a:rPr>
              <a:t>Overlapping sequential operations in execution pipeline</a:t>
            </a:r>
          </a:p>
          <a:p>
            <a:pPr lvl="1">
              <a:lnSpc>
                <a:spcPct val="80000"/>
              </a:lnSpc>
              <a:defRPr/>
            </a:pPr>
            <a:r>
              <a:rPr lang="en-US" sz="1400" kern="0" dirty="0">
                <a:ea typeface="ＭＳ Ｐゴシック" charset="0"/>
                <a:cs typeface="Arial" charset="0"/>
              </a:rPr>
              <a:t>Vector pipelines</a:t>
            </a:r>
          </a:p>
          <a:p>
            <a:pPr>
              <a:lnSpc>
                <a:spcPct val="80000"/>
              </a:lnSpc>
              <a:defRPr/>
            </a:pPr>
            <a:r>
              <a:rPr lang="en-US" sz="1500" kern="0" dirty="0">
                <a:ea typeface="ＭＳ Ｐゴシック" charset="0"/>
                <a:cs typeface="Arial" charset="0"/>
              </a:rPr>
              <a:t>SIMD operations</a:t>
            </a:r>
          </a:p>
          <a:p>
            <a:pPr lvl="1">
              <a:lnSpc>
                <a:spcPct val="80000"/>
              </a:lnSpc>
              <a:defRPr/>
            </a:pPr>
            <a:r>
              <a:rPr lang="en-US" sz="1400" kern="0" dirty="0">
                <a:ea typeface="ＭＳ Ｐゴシック" charset="0"/>
                <a:cs typeface="Arial" charset="0"/>
              </a:rPr>
              <a:t>Fine / Medium grained</a:t>
            </a:r>
          </a:p>
          <a:p>
            <a:pPr lvl="1">
              <a:lnSpc>
                <a:spcPct val="80000"/>
              </a:lnSpc>
              <a:defRPr/>
            </a:pPr>
            <a:r>
              <a:rPr lang="en-US" sz="1400" b="1" kern="0" dirty="0">
                <a:ea typeface="ＭＳ Ｐゴシック" charset="0"/>
                <a:cs typeface="Arial" charset="0"/>
              </a:rPr>
              <a:t>S</a:t>
            </a:r>
            <a:r>
              <a:rPr lang="en-US" sz="1400" kern="0" dirty="0">
                <a:ea typeface="ＭＳ Ｐゴシック" charset="0"/>
                <a:cs typeface="Arial" charset="0"/>
              </a:rPr>
              <a:t>ingle </a:t>
            </a:r>
            <a:r>
              <a:rPr lang="en-US" sz="1400" b="1" kern="0" dirty="0">
                <a:ea typeface="ＭＳ Ｐゴシック" charset="0"/>
                <a:cs typeface="Arial" charset="0"/>
              </a:rPr>
              <a:t>I</a:t>
            </a:r>
            <a:r>
              <a:rPr lang="en-US" sz="1400" kern="0" dirty="0">
                <a:ea typeface="ＭＳ Ｐゴシック" charset="0"/>
                <a:cs typeface="Arial" charset="0"/>
              </a:rPr>
              <a:t>nstruction stream, </a:t>
            </a:r>
            <a:r>
              <a:rPr lang="en-US" sz="1400" b="1" kern="0" dirty="0">
                <a:ea typeface="ＭＳ Ｐゴシック" charset="0"/>
                <a:cs typeface="Arial" charset="0"/>
              </a:rPr>
              <a:t>M</a:t>
            </a:r>
            <a:r>
              <a:rPr lang="en-US" sz="1400" kern="0" dirty="0">
                <a:ea typeface="ＭＳ Ｐゴシック" charset="0"/>
                <a:cs typeface="Arial" charset="0"/>
              </a:rPr>
              <a:t>ultiple </a:t>
            </a:r>
            <a:r>
              <a:rPr lang="en-US" sz="1400" b="1" kern="0" dirty="0">
                <a:ea typeface="ＭＳ Ｐゴシック" charset="0"/>
                <a:cs typeface="Arial" charset="0"/>
              </a:rPr>
              <a:t>D</a:t>
            </a:r>
            <a:r>
              <a:rPr lang="en-US" sz="1400" kern="0" dirty="0">
                <a:ea typeface="ＭＳ Ｐゴシック" charset="0"/>
                <a:cs typeface="Arial" charset="0"/>
              </a:rPr>
              <a:t>ata stream </a:t>
            </a:r>
          </a:p>
          <a:p>
            <a:pPr lvl="1">
              <a:lnSpc>
                <a:spcPct val="80000"/>
              </a:lnSpc>
              <a:defRPr/>
            </a:pPr>
            <a:r>
              <a:rPr lang="en-US" sz="1400" kern="0" dirty="0">
                <a:ea typeface="ＭＳ Ｐゴシック" charset="0"/>
                <a:cs typeface="Arial" charset="0"/>
              </a:rPr>
              <a:t>ALU arrays</a:t>
            </a:r>
          </a:p>
          <a:p>
            <a:pPr>
              <a:lnSpc>
                <a:spcPct val="80000"/>
              </a:lnSpc>
              <a:defRPr/>
            </a:pPr>
            <a:r>
              <a:rPr lang="en-US" sz="1500" kern="0" dirty="0">
                <a:ea typeface="ＭＳ Ｐゴシック" charset="0"/>
                <a:cs typeface="Arial" charset="0"/>
              </a:rPr>
              <a:t>Overlapping of computation and communication</a:t>
            </a:r>
          </a:p>
          <a:p>
            <a:pPr lvl="1">
              <a:lnSpc>
                <a:spcPct val="80000"/>
              </a:lnSpc>
              <a:defRPr/>
            </a:pPr>
            <a:r>
              <a:rPr lang="en-US" sz="1400" kern="0" dirty="0">
                <a:ea typeface="ＭＳ Ｐゴシック" charset="0"/>
                <a:cs typeface="Arial" charset="0"/>
              </a:rPr>
              <a:t>Fine / Medium grained</a:t>
            </a:r>
          </a:p>
          <a:p>
            <a:pPr lvl="1">
              <a:lnSpc>
                <a:spcPct val="80000"/>
              </a:lnSpc>
              <a:defRPr/>
            </a:pPr>
            <a:r>
              <a:rPr lang="en-US" sz="1400" kern="0" dirty="0">
                <a:ea typeface="ＭＳ Ｐゴシック" charset="0"/>
                <a:cs typeface="Arial" charset="0"/>
              </a:rPr>
              <a:t>Asynchronous</a:t>
            </a:r>
          </a:p>
          <a:p>
            <a:pPr lvl="1">
              <a:lnSpc>
                <a:spcPct val="80000"/>
              </a:lnSpc>
              <a:defRPr/>
            </a:pPr>
            <a:r>
              <a:rPr lang="en-US" sz="1400" kern="0" dirty="0">
                <a:ea typeface="ＭＳ Ｐゴシック" charset="0"/>
                <a:cs typeface="Arial" charset="0"/>
              </a:rPr>
              <a:t>Prefetching</a:t>
            </a:r>
          </a:p>
          <a:p>
            <a:pPr>
              <a:lnSpc>
                <a:spcPct val="80000"/>
              </a:lnSpc>
              <a:defRPr/>
            </a:pPr>
            <a:r>
              <a:rPr lang="en-US" sz="1500" kern="0" dirty="0">
                <a:ea typeface="ＭＳ Ｐゴシック" charset="0"/>
                <a:cs typeface="Arial" charset="0"/>
              </a:rPr>
              <a:t>Multithreading</a:t>
            </a:r>
          </a:p>
          <a:p>
            <a:pPr lvl="1">
              <a:lnSpc>
                <a:spcPct val="80000"/>
              </a:lnSpc>
              <a:defRPr/>
            </a:pPr>
            <a:r>
              <a:rPr lang="en-US" sz="1400" kern="0" dirty="0">
                <a:ea typeface="ＭＳ Ｐゴシック" charset="0"/>
                <a:cs typeface="Arial" charset="0"/>
              </a:rPr>
              <a:t>Medium  grained</a:t>
            </a:r>
          </a:p>
          <a:p>
            <a:pPr lvl="1">
              <a:lnSpc>
                <a:spcPct val="80000"/>
              </a:lnSpc>
              <a:defRPr/>
            </a:pPr>
            <a:r>
              <a:rPr lang="en-US" sz="1400" kern="0" dirty="0">
                <a:ea typeface="ＭＳ Ｐゴシック" charset="0"/>
                <a:cs typeface="Arial" charset="0"/>
              </a:rPr>
              <a:t>Separate instruction streams serve single processor</a:t>
            </a:r>
          </a:p>
        </p:txBody>
      </p:sp>
    </p:spTree>
    <p:extLst>
      <p:ext uri="{BB962C8B-B14F-4D97-AF65-F5344CB8AC3E}">
        <p14:creationId xmlns:p14="http://schemas.microsoft.com/office/powerpoint/2010/main" val="1818698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76400" y="350839"/>
            <a:ext cx="89154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sz="3000" kern="0" dirty="0"/>
              <a:t>Sources of Performance Degradation (SLOW)</a:t>
            </a:r>
          </a:p>
        </p:txBody>
      </p:sp>
      <p:sp>
        <p:nvSpPr>
          <p:cNvPr id="10" name="Rectangle 3"/>
          <p:cNvSpPr txBox="1">
            <a:spLocks noChangeArrowheads="1"/>
          </p:cNvSpPr>
          <p:nvPr/>
        </p:nvSpPr>
        <p:spPr>
          <a:xfrm>
            <a:off x="1682750" y="906463"/>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sz="1600" u="sng" kern="0">
                <a:ea typeface="ＭＳ Ｐゴシック" charset="0"/>
                <a:cs typeface="Arial" charset="0"/>
              </a:rPr>
              <a:t>Starvation</a:t>
            </a:r>
          </a:p>
          <a:p>
            <a:pPr lvl="1">
              <a:defRPr/>
            </a:pPr>
            <a:r>
              <a:rPr lang="en-US" sz="1600" kern="0">
                <a:ea typeface="ＭＳ Ｐゴシック" charset="0"/>
                <a:cs typeface="Arial" charset="0"/>
              </a:rPr>
              <a:t>Not enough work to do among distributed resources</a:t>
            </a:r>
          </a:p>
          <a:p>
            <a:pPr lvl="1">
              <a:lnSpc>
                <a:spcPct val="90000"/>
              </a:lnSpc>
              <a:defRPr/>
            </a:pPr>
            <a:r>
              <a:rPr lang="en-US" sz="1600" kern="0">
                <a:ea typeface="ＭＳ Ｐゴシック" charset="0"/>
                <a:cs typeface="Arial" charset="0"/>
              </a:rPr>
              <a:t>Insufficient parallelism</a:t>
            </a:r>
          </a:p>
          <a:p>
            <a:pPr lvl="1">
              <a:lnSpc>
                <a:spcPct val="90000"/>
              </a:lnSpc>
              <a:defRPr/>
            </a:pPr>
            <a:r>
              <a:rPr lang="en-US" sz="1600" kern="0">
                <a:ea typeface="ＭＳ Ｐゴシック" charset="0"/>
                <a:cs typeface="Arial" charset="0"/>
              </a:rPr>
              <a:t>Inadequate load balancing</a:t>
            </a:r>
          </a:p>
          <a:p>
            <a:pPr lvl="1">
              <a:lnSpc>
                <a:spcPct val="90000"/>
              </a:lnSpc>
              <a:defRPr/>
            </a:pPr>
            <a:r>
              <a:rPr lang="en-US" sz="1600" kern="0">
                <a:ea typeface="ＭＳ Ｐゴシック" charset="0"/>
                <a:cs typeface="Arial" charset="0"/>
              </a:rPr>
              <a:t>e.g. : Amdahl's law</a:t>
            </a:r>
          </a:p>
          <a:p>
            <a:pPr>
              <a:defRPr/>
            </a:pPr>
            <a:r>
              <a:rPr lang="en-US" sz="1600" u="sng" kern="0">
                <a:ea typeface="ＭＳ Ｐゴシック" charset="0"/>
                <a:cs typeface="Arial" charset="0"/>
              </a:rPr>
              <a:t>Latency</a:t>
            </a:r>
          </a:p>
          <a:p>
            <a:pPr lvl="1">
              <a:lnSpc>
                <a:spcPct val="90000"/>
              </a:lnSpc>
              <a:defRPr/>
            </a:pPr>
            <a:r>
              <a:rPr lang="en-US" sz="1600" kern="0">
                <a:ea typeface="ＭＳ Ｐゴシック" charset="0"/>
                <a:cs typeface="Arial" charset="0"/>
              </a:rPr>
              <a:t>Time required for response of access to remote data or services</a:t>
            </a:r>
          </a:p>
          <a:p>
            <a:pPr lvl="1">
              <a:defRPr/>
            </a:pPr>
            <a:r>
              <a:rPr lang="en-US" sz="1600" kern="0">
                <a:ea typeface="ＭＳ Ｐゴシック" charset="0"/>
                <a:cs typeface="Arial" charset="0"/>
              </a:rPr>
              <a:t>Waiting for access to memory or other parts of the system</a:t>
            </a:r>
          </a:p>
          <a:p>
            <a:pPr lvl="1">
              <a:lnSpc>
                <a:spcPct val="90000"/>
              </a:lnSpc>
              <a:defRPr/>
            </a:pPr>
            <a:r>
              <a:rPr lang="en-US" sz="1600" kern="0">
                <a:ea typeface="ＭＳ Ｐゴシック" charset="0"/>
                <a:cs typeface="Arial" charset="0"/>
              </a:rPr>
              <a:t>e.g. : Local memory access, Network communication </a:t>
            </a:r>
          </a:p>
          <a:p>
            <a:pPr>
              <a:defRPr/>
            </a:pPr>
            <a:r>
              <a:rPr lang="en-US" sz="1600" u="sng" kern="0">
                <a:ea typeface="ＭＳ Ｐゴシック" charset="0"/>
                <a:cs typeface="Arial" charset="0"/>
              </a:rPr>
              <a:t>Overhead</a:t>
            </a:r>
          </a:p>
          <a:p>
            <a:pPr lvl="1">
              <a:defRPr/>
            </a:pPr>
            <a:r>
              <a:rPr lang="en-US" sz="1600" kern="0">
                <a:ea typeface="ＭＳ Ｐゴシック" charset="0"/>
                <a:cs typeface="Arial" charset="0"/>
              </a:rPr>
              <a:t>Extra work that has to be done to manage program concurrency and parallel resources the real work you want to perform</a:t>
            </a:r>
          </a:p>
          <a:p>
            <a:pPr lvl="1">
              <a:lnSpc>
                <a:spcPct val="90000"/>
              </a:lnSpc>
              <a:defRPr/>
            </a:pPr>
            <a:r>
              <a:rPr lang="en-US" sz="1600" kern="0">
                <a:ea typeface="ＭＳ Ｐゴシック" charset="0"/>
                <a:cs typeface="Arial" charset="0"/>
              </a:rPr>
              <a:t>Critical-path work for management of concurrent tasks and parallel resources not required for sequential execution</a:t>
            </a:r>
          </a:p>
          <a:p>
            <a:pPr lvl="1">
              <a:lnSpc>
                <a:spcPct val="90000"/>
              </a:lnSpc>
              <a:defRPr/>
            </a:pPr>
            <a:r>
              <a:rPr lang="en-US" sz="1600" kern="0">
                <a:ea typeface="ＭＳ Ｐゴシック" charset="0"/>
                <a:cs typeface="Arial" charset="0"/>
              </a:rPr>
              <a:t>e.g. : Synchronization and scheduling</a:t>
            </a:r>
          </a:p>
          <a:p>
            <a:pPr>
              <a:defRPr/>
            </a:pPr>
            <a:r>
              <a:rPr lang="en-US" sz="1600" u="sng" kern="0">
                <a:ea typeface="ＭＳ Ｐゴシック" charset="0"/>
                <a:cs typeface="Arial" charset="0"/>
              </a:rPr>
              <a:t>Waiting for Contention</a:t>
            </a:r>
          </a:p>
          <a:p>
            <a:pPr lvl="1">
              <a:defRPr/>
            </a:pPr>
            <a:r>
              <a:rPr lang="en-US" sz="1600" kern="0">
                <a:ea typeface="ＭＳ Ｐゴシック" charset="0"/>
                <a:cs typeface="Arial" charset="0"/>
              </a:rPr>
              <a:t>Delays due to conflicts for use of shared resources.</a:t>
            </a:r>
          </a:p>
          <a:p>
            <a:pPr lvl="1">
              <a:defRPr/>
            </a:pPr>
            <a:r>
              <a:rPr lang="en-US" sz="1600" kern="0">
                <a:ea typeface="ＭＳ Ｐゴシック" charset="0"/>
                <a:cs typeface="Arial" charset="0"/>
              </a:rPr>
              <a:t>e.g. :  Memory bank conflicts, shared network channels </a:t>
            </a:r>
            <a:endParaRPr lang="en-US" sz="1600" kern="0" dirty="0">
              <a:ea typeface="ＭＳ Ｐゴシック" charset="0"/>
              <a:cs typeface="Arial" charset="0"/>
            </a:endParaRPr>
          </a:p>
        </p:txBody>
      </p:sp>
    </p:spTree>
    <p:extLst>
      <p:ext uri="{BB962C8B-B14F-4D97-AF65-F5344CB8AC3E}">
        <p14:creationId xmlns:p14="http://schemas.microsoft.com/office/powerpoint/2010/main" val="1737059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600" y="33337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Parallel Structures &amp; Performance Issues</a:t>
            </a:r>
          </a:p>
        </p:txBody>
      </p:sp>
      <p:sp>
        <p:nvSpPr>
          <p:cNvPr id="10" name="Rectangle 3"/>
          <p:cNvSpPr txBox="1">
            <a:spLocks noChangeArrowheads="1"/>
          </p:cNvSpPr>
          <p:nvPr/>
        </p:nvSpPr>
        <p:spPr>
          <a:xfrm>
            <a:off x="1735138" y="906463"/>
            <a:ext cx="87630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Pipelining</a:t>
            </a:r>
          </a:p>
          <a:p>
            <a:pPr lvl="1">
              <a:defRPr/>
            </a:pPr>
            <a:r>
              <a:rPr lang="en-US" kern="0">
                <a:ea typeface="ＭＳ Ｐゴシック" charset="0"/>
                <a:cs typeface="Arial" charset="0"/>
              </a:rPr>
              <a:t>Vector processing</a:t>
            </a:r>
          </a:p>
          <a:p>
            <a:pPr lvl="1">
              <a:defRPr/>
            </a:pPr>
            <a:r>
              <a:rPr lang="en-US" kern="0">
                <a:ea typeface="ＭＳ Ｐゴシック" charset="0"/>
                <a:cs typeface="Arial" charset="0"/>
              </a:rPr>
              <a:t>Execution pipeline</a:t>
            </a:r>
          </a:p>
          <a:p>
            <a:pPr lvl="1">
              <a:defRPr/>
            </a:pPr>
            <a:r>
              <a:rPr lang="en-US" kern="0">
                <a:ea typeface="ＭＳ Ｐゴシック" charset="0"/>
                <a:cs typeface="Arial" charset="0"/>
              </a:rPr>
              <a:t>Performance Issues:</a:t>
            </a:r>
          </a:p>
          <a:p>
            <a:pPr lvl="2">
              <a:defRPr/>
            </a:pPr>
            <a:r>
              <a:rPr lang="en-US" sz="1800" kern="0">
                <a:ea typeface="ＭＳ Ｐゴシック" charset="0"/>
                <a:cs typeface="Arial" charset="0"/>
              </a:rPr>
              <a:t>Pipelining increases throughput : More operations per unit time</a:t>
            </a:r>
          </a:p>
          <a:p>
            <a:pPr lvl="2">
              <a:defRPr/>
            </a:pPr>
            <a:r>
              <a:rPr lang="en-US" sz="1800" kern="0">
                <a:ea typeface="ＭＳ Ｐゴシック" charset="0"/>
                <a:cs typeface="Arial" charset="0"/>
              </a:rPr>
              <a:t>Pipelining increases latency time : Operation on single operand pair can take longer than non-pipelined functional unit</a:t>
            </a:r>
            <a:endParaRPr lang="en-US" kern="0">
              <a:ea typeface="ＭＳ Ｐゴシック" charset="0"/>
              <a:cs typeface="Arial" charset="0"/>
            </a:endParaRPr>
          </a:p>
          <a:p>
            <a:pPr>
              <a:defRPr/>
            </a:pPr>
            <a:r>
              <a:rPr lang="en-US" kern="0">
                <a:ea typeface="ＭＳ Ｐゴシック" charset="0"/>
                <a:cs typeface="Arial" charset="0"/>
              </a:rPr>
              <a:t>Multiple Arithmetic Units</a:t>
            </a:r>
          </a:p>
          <a:p>
            <a:pPr lvl="1">
              <a:defRPr/>
            </a:pPr>
            <a:r>
              <a:rPr lang="en-US" kern="0">
                <a:ea typeface="ＭＳ Ｐゴシック" charset="0"/>
                <a:cs typeface="Arial" charset="0"/>
              </a:rPr>
              <a:t>Instruction level parallelism</a:t>
            </a:r>
          </a:p>
          <a:p>
            <a:pPr lvl="1">
              <a:defRPr/>
            </a:pPr>
            <a:r>
              <a:rPr lang="en-US" kern="0">
                <a:ea typeface="ＭＳ Ｐゴシック" charset="0"/>
                <a:cs typeface="Arial" charset="0"/>
              </a:rPr>
              <a:t>Systolic arrays</a:t>
            </a:r>
          </a:p>
          <a:p>
            <a:pPr lvl="1">
              <a:defRPr/>
            </a:pPr>
            <a:r>
              <a:rPr lang="en-US" kern="0">
                <a:ea typeface="ＭＳ Ｐゴシック" charset="0"/>
                <a:cs typeface="Arial" charset="0"/>
              </a:rPr>
              <a:t>Performance Issues:</a:t>
            </a:r>
          </a:p>
          <a:p>
            <a:pPr lvl="2">
              <a:defRPr/>
            </a:pPr>
            <a:r>
              <a:rPr lang="en-US" sz="1800" kern="0">
                <a:ea typeface="ＭＳ Ｐゴシック" charset="0"/>
                <a:cs typeface="Arial" charset="0"/>
              </a:rPr>
              <a:t>Increases peak performance</a:t>
            </a:r>
          </a:p>
          <a:p>
            <a:pPr lvl="2">
              <a:defRPr/>
            </a:pPr>
            <a:r>
              <a:rPr lang="en-US" sz="1800" kern="0">
                <a:ea typeface="ＭＳ Ｐゴシック" charset="0"/>
                <a:cs typeface="Arial" charset="0"/>
              </a:rPr>
              <a:t>Requires application instruction level parallelism</a:t>
            </a:r>
          </a:p>
          <a:p>
            <a:pPr lvl="2">
              <a:defRPr/>
            </a:pPr>
            <a:r>
              <a:rPr lang="en-US" sz="1800" kern="0">
                <a:ea typeface="ＭＳ Ｐゴシック" charset="0"/>
                <a:cs typeface="Arial" charset="0"/>
              </a:rPr>
              <a:t>Average usually significantly lower than peak</a:t>
            </a:r>
            <a:endParaRPr lang="en-US" sz="1800" kern="0" dirty="0">
              <a:ea typeface="ＭＳ Ｐゴシック" charset="0"/>
              <a:cs typeface="Arial" charset="0"/>
            </a:endParaRPr>
          </a:p>
        </p:txBody>
      </p:sp>
    </p:spTree>
    <p:extLst>
      <p:ext uri="{BB962C8B-B14F-4D97-AF65-F5344CB8AC3E}">
        <p14:creationId xmlns:p14="http://schemas.microsoft.com/office/powerpoint/2010/main" val="186626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572B-F2FC-42E9-A218-3697B251D323}"/>
              </a:ext>
            </a:extLst>
          </p:cNvPr>
          <p:cNvSpPr>
            <a:spLocks noGrp="1"/>
          </p:cNvSpPr>
          <p:nvPr>
            <p:ph type="title"/>
          </p:nvPr>
        </p:nvSpPr>
        <p:spPr/>
        <p:txBody>
          <a:bodyPr/>
          <a:lstStyle/>
          <a:p>
            <a:r>
              <a:rPr lang="en-CA" dirty="0"/>
              <a:t>Exam</a:t>
            </a:r>
          </a:p>
        </p:txBody>
      </p:sp>
      <p:sp>
        <p:nvSpPr>
          <p:cNvPr id="3" name="Content Placeholder 2">
            <a:extLst>
              <a:ext uri="{FF2B5EF4-FFF2-40B4-BE49-F238E27FC236}">
                <a16:creationId xmlns:a16="http://schemas.microsoft.com/office/drawing/2014/main" id="{9659A91C-4B15-47BC-8F17-BA1DCD913ED4}"/>
              </a:ext>
            </a:extLst>
          </p:cNvPr>
          <p:cNvSpPr>
            <a:spLocks noGrp="1"/>
          </p:cNvSpPr>
          <p:nvPr>
            <p:ph idx="1"/>
          </p:nvPr>
        </p:nvSpPr>
        <p:spPr/>
        <p:txBody>
          <a:bodyPr/>
          <a:lstStyle/>
          <a:p>
            <a:r>
              <a:rPr lang="en-CA" dirty="0"/>
              <a:t>The final exam will be scheduled during the regular  exam period, students are expected to be available for the whole exam period.  </a:t>
            </a:r>
          </a:p>
          <a:p>
            <a:r>
              <a:rPr lang="en-CA" dirty="0"/>
              <a:t>Religious accommodation for the exam needs to be arranged with uh.. Early</a:t>
            </a:r>
            <a:br>
              <a:rPr lang="en-CA" dirty="0"/>
            </a:br>
            <a:br>
              <a:rPr lang="en-CA" dirty="0"/>
            </a:br>
            <a:br>
              <a:rPr lang="en-CA" dirty="0"/>
            </a:br>
            <a:r>
              <a:rPr lang="en-CA" dirty="0"/>
              <a:t>Note that I’m expecting to need both an in person and remote exam</a:t>
            </a:r>
          </a:p>
          <a:p>
            <a:endParaRPr lang="en-CA" dirty="0"/>
          </a:p>
          <a:p>
            <a:endParaRPr lang="en-CA" dirty="0"/>
          </a:p>
        </p:txBody>
      </p:sp>
    </p:spTree>
    <p:extLst>
      <p:ext uri="{BB962C8B-B14F-4D97-AF65-F5344CB8AC3E}">
        <p14:creationId xmlns:p14="http://schemas.microsoft.com/office/powerpoint/2010/main" val="800739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00200" y="228601"/>
            <a:ext cx="8991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Parallel Structures &amp; Performance Issues</a:t>
            </a:r>
          </a:p>
        </p:txBody>
      </p:sp>
      <p:sp>
        <p:nvSpPr>
          <p:cNvPr id="5" name="Text Placeholder 12"/>
          <p:cNvSpPr txBox="1">
            <a:spLocks/>
          </p:cNvSpPr>
          <p:nvPr/>
        </p:nvSpPr>
        <p:spPr>
          <a:xfrm>
            <a:off x="1714500" y="1066800"/>
            <a:ext cx="8953500" cy="56388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Multiple processors</a:t>
            </a:r>
          </a:p>
          <a:p>
            <a:pPr lvl="1">
              <a:defRPr/>
            </a:pPr>
            <a:r>
              <a:rPr lang="en-US" kern="0">
                <a:ea typeface="ＭＳ Ｐゴシック" charset="0"/>
                <a:cs typeface="Arial" charset="0"/>
              </a:rPr>
              <a:t>MIMD: Separate control</a:t>
            </a:r>
          </a:p>
          <a:p>
            <a:pPr lvl="1">
              <a:defRPr/>
            </a:pPr>
            <a:r>
              <a:rPr lang="en-US" kern="0">
                <a:ea typeface="ＭＳ Ｐゴシック" charset="0"/>
                <a:cs typeface="Arial" charset="0"/>
              </a:rPr>
              <a:t>SIMD: Single controller</a:t>
            </a:r>
          </a:p>
          <a:p>
            <a:pPr lvl="1">
              <a:defRPr/>
            </a:pPr>
            <a:r>
              <a:rPr lang="en-US" kern="0">
                <a:ea typeface="ＭＳ Ｐゴシック" charset="0"/>
                <a:cs typeface="Arial" charset="0"/>
              </a:rPr>
              <a:t>Multicore</a:t>
            </a:r>
          </a:p>
          <a:p>
            <a:pPr lvl="1">
              <a:defRPr/>
            </a:pPr>
            <a:r>
              <a:rPr lang="en-US" kern="0">
                <a:ea typeface="ＭＳ Ｐゴシック" charset="0"/>
                <a:cs typeface="Arial" charset="0"/>
              </a:rPr>
              <a:t>Accelerators</a:t>
            </a:r>
          </a:p>
          <a:p>
            <a:pPr>
              <a:defRPr/>
            </a:pPr>
            <a:r>
              <a:rPr lang="en-US" kern="0">
                <a:ea typeface="ＭＳ Ｐゴシック" charset="0"/>
                <a:cs typeface="Arial" charset="0"/>
              </a:rPr>
              <a:t>Performance Issues: Multiple processors require overhead operations</a:t>
            </a:r>
          </a:p>
          <a:p>
            <a:pPr lvl="1">
              <a:defRPr/>
            </a:pPr>
            <a:r>
              <a:rPr lang="en-US" kern="0">
                <a:ea typeface="ＭＳ Ｐゴシック" charset="0"/>
                <a:cs typeface="Arial" charset="0"/>
              </a:rPr>
              <a:t>Synchronization</a:t>
            </a:r>
          </a:p>
          <a:p>
            <a:pPr lvl="1">
              <a:defRPr/>
            </a:pPr>
            <a:r>
              <a:rPr lang="en-US" kern="0">
                <a:ea typeface="ＭＳ Ｐゴシック" charset="0"/>
                <a:cs typeface="Arial" charset="0"/>
              </a:rPr>
              <a:t>Communications </a:t>
            </a:r>
          </a:p>
          <a:p>
            <a:pPr lvl="1">
              <a:defRPr/>
            </a:pPr>
            <a:r>
              <a:rPr lang="en-US" kern="0">
                <a:ea typeface="ＭＳ Ｐゴシック" charset="0"/>
                <a:cs typeface="Arial" charset="0"/>
              </a:rPr>
              <a:t>Possibly cache Coherence</a:t>
            </a:r>
            <a:endParaRPr lang="en-US" kern="0" dirty="0">
              <a:ea typeface="ＭＳ Ｐゴシック" charset="0"/>
              <a:cs typeface="Arial" charset="0"/>
            </a:endParaRPr>
          </a:p>
        </p:txBody>
      </p:sp>
    </p:spTree>
    <p:extLst>
      <p:ext uri="{BB962C8B-B14F-4D97-AF65-F5344CB8AC3E}">
        <p14:creationId xmlns:p14="http://schemas.microsoft.com/office/powerpoint/2010/main" val="232918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81001"/>
            <a:ext cx="6045200" cy="5531745"/>
          </a:xfrm>
          <a:prstGeom prst="rect">
            <a:avLst/>
          </a:prstGeom>
        </p:spPr>
      </p:pic>
      <p:sp>
        <p:nvSpPr>
          <p:cNvPr id="3" name="TextBox 2"/>
          <p:cNvSpPr txBox="1"/>
          <p:nvPr/>
        </p:nvSpPr>
        <p:spPr>
          <a:xfrm>
            <a:off x="2514601" y="5912746"/>
            <a:ext cx="8359891" cy="1200329"/>
          </a:xfrm>
          <a:prstGeom prst="rect">
            <a:avLst/>
          </a:prstGeom>
          <a:noFill/>
        </p:spPr>
        <p:txBody>
          <a:bodyPr wrap="square" rtlCol="0">
            <a:spAutoFit/>
          </a:bodyPr>
          <a:lstStyle/>
          <a:p>
            <a:r>
              <a:rPr lang="en-US" dirty="0"/>
              <a:t>Flynn’s taxonomy. MIMD, multiple instruction stream, multiple data stream; MISD, multiple instruction stream, single data stream; SIMD, single instruction stream, multiple data stream; SISD, single instruction stream, single data stream. </a:t>
            </a:r>
          </a:p>
          <a:p>
            <a:endParaRPr lang="en-US" dirty="0"/>
          </a:p>
        </p:txBody>
      </p:sp>
    </p:spTree>
    <p:extLst>
      <p:ext uri="{BB962C8B-B14F-4D97-AF65-F5344CB8AC3E}">
        <p14:creationId xmlns:p14="http://schemas.microsoft.com/office/powerpoint/2010/main" val="1338606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14526" y="101601"/>
            <a:ext cx="8361363"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Scalability</a:t>
            </a:r>
          </a:p>
        </p:txBody>
      </p:sp>
      <p:sp>
        <p:nvSpPr>
          <p:cNvPr id="27650" name="Content Placeholder 2"/>
          <p:cNvSpPr txBox="1">
            <a:spLocks/>
          </p:cNvSpPr>
          <p:nvPr/>
        </p:nvSpPr>
        <p:spPr bwMode="auto">
          <a:xfrm>
            <a:off x="1714500" y="838200"/>
            <a:ext cx="8763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1500"/>
              <a:t>The ability to deliver proportionally greater sustained performance through increased system resources</a:t>
            </a:r>
          </a:p>
          <a:p>
            <a:pPr>
              <a:lnSpc>
                <a:spcPct val="90000"/>
              </a:lnSpc>
            </a:pPr>
            <a:r>
              <a:rPr lang="en-US" altLang="en-US" sz="1500" u="sng"/>
              <a:t>Strong Scaling</a:t>
            </a:r>
          </a:p>
          <a:p>
            <a:pPr lvl="1">
              <a:lnSpc>
                <a:spcPct val="90000"/>
              </a:lnSpc>
            </a:pPr>
            <a:r>
              <a:rPr lang="en-US" altLang="en-US" sz="1500">
                <a:ea typeface="ＭＳ Ｐゴシック" charset="-128"/>
              </a:rPr>
              <a:t>Fixed size application problem</a:t>
            </a:r>
          </a:p>
          <a:p>
            <a:pPr lvl="1">
              <a:lnSpc>
                <a:spcPct val="90000"/>
              </a:lnSpc>
            </a:pPr>
            <a:r>
              <a:rPr lang="en-US" altLang="en-US" sz="1500">
                <a:ea typeface="ＭＳ Ｐゴシック" charset="-128"/>
              </a:rPr>
              <a:t>Application size remains constant with increase in system size</a:t>
            </a:r>
          </a:p>
          <a:p>
            <a:pPr>
              <a:lnSpc>
                <a:spcPct val="90000"/>
              </a:lnSpc>
            </a:pPr>
            <a:r>
              <a:rPr lang="en-US" altLang="en-US" sz="1500" u="sng">
                <a:ea typeface="ＭＳ Ｐゴシック" charset="-128"/>
              </a:rPr>
              <a:t>Weak Scaling</a:t>
            </a:r>
          </a:p>
          <a:p>
            <a:pPr lvl="1">
              <a:lnSpc>
                <a:spcPct val="90000"/>
              </a:lnSpc>
            </a:pPr>
            <a:r>
              <a:rPr lang="en-US" altLang="en-US" sz="1500">
                <a:ea typeface="ＭＳ Ｐゴシック" charset="-128"/>
              </a:rPr>
              <a:t>Variable size application problem</a:t>
            </a:r>
          </a:p>
          <a:p>
            <a:pPr lvl="1">
              <a:lnSpc>
                <a:spcPct val="90000"/>
              </a:lnSpc>
            </a:pPr>
            <a:r>
              <a:rPr lang="en-US" altLang="en-US" sz="1500">
                <a:ea typeface="ＭＳ Ｐゴシック" charset="-128"/>
              </a:rPr>
              <a:t>Application size scales proportionally with system size</a:t>
            </a:r>
          </a:p>
          <a:p>
            <a:pPr>
              <a:lnSpc>
                <a:spcPct val="90000"/>
              </a:lnSpc>
            </a:pPr>
            <a:r>
              <a:rPr lang="en-US" altLang="en-US" sz="1500" u="sng">
                <a:ea typeface="ＭＳ Ｐゴシック" charset="-128"/>
              </a:rPr>
              <a:t>Capability computing</a:t>
            </a:r>
          </a:p>
          <a:p>
            <a:pPr lvl="1">
              <a:lnSpc>
                <a:spcPct val="90000"/>
              </a:lnSpc>
            </a:pPr>
            <a:r>
              <a:rPr lang="en-US" altLang="en-US" sz="1500">
                <a:ea typeface="ＭＳ Ｐゴシック" charset="-128"/>
              </a:rPr>
              <a:t>in most pure form: strong scaling</a:t>
            </a:r>
          </a:p>
          <a:p>
            <a:pPr lvl="1">
              <a:lnSpc>
                <a:spcPct val="90000"/>
              </a:lnSpc>
            </a:pPr>
            <a:r>
              <a:rPr lang="en-US" altLang="en-US" sz="1500">
                <a:ea typeface="ＭＳ Ｐゴシック" charset="-128"/>
              </a:rPr>
              <a:t>Marketing claims tend toward this class</a:t>
            </a:r>
          </a:p>
          <a:p>
            <a:pPr>
              <a:lnSpc>
                <a:spcPct val="90000"/>
              </a:lnSpc>
            </a:pPr>
            <a:r>
              <a:rPr lang="en-US" altLang="en-US" sz="1500" u="sng">
                <a:ea typeface="ＭＳ Ｐゴシック" charset="-128"/>
              </a:rPr>
              <a:t>Capacity computing</a:t>
            </a:r>
          </a:p>
          <a:p>
            <a:pPr lvl="1">
              <a:lnSpc>
                <a:spcPct val="90000"/>
              </a:lnSpc>
            </a:pPr>
            <a:r>
              <a:rPr lang="en-US" altLang="en-US" sz="1500">
                <a:ea typeface="ＭＳ Ｐゴシック" charset="-128"/>
              </a:rPr>
              <a:t>Throughput computing</a:t>
            </a:r>
          </a:p>
          <a:p>
            <a:pPr lvl="1">
              <a:lnSpc>
                <a:spcPct val="90000"/>
              </a:lnSpc>
            </a:pPr>
            <a:r>
              <a:rPr lang="en-US" altLang="en-US" sz="1500">
                <a:ea typeface="ＭＳ Ｐゴシック" charset="-128"/>
              </a:rPr>
              <a:t>Includes job-stream workloads</a:t>
            </a:r>
          </a:p>
          <a:p>
            <a:pPr lvl="1">
              <a:lnSpc>
                <a:spcPct val="90000"/>
              </a:lnSpc>
            </a:pPr>
            <a:r>
              <a:rPr lang="en-US" altLang="en-US" sz="1500">
                <a:ea typeface="ＭＳ Ｐゴシック" charset="-128"/>
              </a:rPr>
              <a:t>In most simple form: weak scaling</a:t>
            </a:r>
          </a:p>
          <a:p>
            <a:pPr>
              <a:lnSpc>
                <a:spcPct val="90000"/>
              </a:lnSpc>
            </a:pPr>
            <a:r>
              <a:rPr lang="en-US" altLang="en-US" sz="1500" u="sng">
                <a:ea typeface="ＭＳ Ｐゴシック" charset="-128"/>
              </a:rPr>
              <a:t>Cooperative computing</a:t>
            </a:r>
          </a:p>
          <a:p>
            <a:pPr lvl="1">
              <a:lnSpc>
                <a:spcPct val="90000"/>
              </a:lnSpc>
            </a:pPr>
            <a:r>
              <a:rPr lang="en-US" altLang="en-US" sz="1500">
                <a:ea typeface="ＭＳ Ｐゴシック" charset="-128"/>
              </a:rPr>
              <a:t>Interacting and coordinating concurrent processes</a:t>
            </a:r>
          </a:p>
          <a:p>
            <a:pPr lvl="1">
              <a:lnSpc>
                <a:spcPct val="90000"/>
              </a:lnSpc>
            </a:pPr>
            <a:r>
              <a:rPr lang="en-US" altLang="en-US" sz="1500">
                <a:ea typeface="ＭＳ Ｐゴシック" charset="-128"/>
              </a:rPr>
              <a:t>Not a widely used term</a:t>
            </a:r>
          </a:p>
          <a:p>
            <a:pPr lvl="1">
              <a:lnSpc>
                <a:spcPct val="90000"/>
              </a:lnSpc>
            </a:pPr>
            <a:r>
              <a:rPr lang="en-US" altLang="en-US" sz="1500">
                <a:ea typeface="ＭＳ Ｐゴシック" charset="-128"/>
              </a:rPr>
              <a:t>Also: </a:t>
            </a:r>
            <a:r>
              <a:rPr lang="ja-JP" altLang="en-US" sz="1500">
                <a:ea typeface="ＭＳ Ｐゴシック" charset="-128"/>
              </a:rPr>
              <a:t>“</a:t>
            </a:r>
            <a:r>
              <a:rPr lang="en-US" altLang="ja-JP" sz="1500" u="sng">
                <a:ea typeface="ＭＳ Ｐゴシック" charset="-128"/>
              </a:rPr>
              <a:t>coordinated computing</a:t>
            </a:r>
            <a:r>
              <a:rPr lang="ja-JP" altLang="en-US" sz="1500" u="sng">
                <a:ea typeface="ＭＳ Ｐゴシック" charset="-128"/>
              </a:rPr>
              <a:t>”</a:t>
            </a:r>
            <a:endParaRPr lang="en-US" altLang="ja-JP" sz="1500" u="sng">
              <a:ea typeface="ＭＳ Ｐゴシック" charset="-128"/>
            </a:endParaRPr>
          </a:p>
          <a:p>
            <a:endParaRPr lang="en-US" altLang="en-US">
              <a:ea typeface="ＭＳ Ｐゴシック" charset="-128"/>
            </a:endParaRPr>
          </a:p>
        </p:txBody>
      </p:sp>
    </p:spTree>
    <p:extLst>
      <p:ext uri="{BB962C8B-B14F-4D97-AF65-F5344CB8AC3E}">
        <p14:creationId xmlns:p14="http://schemas.microsoft.com/office/powerpoint/2010/main" val="1938377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25613" y="1"/>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Performance Metrics</a:t>
            </a:r>
          </a:p>
        </p:txBody>
      </p:sp>
      <p:sp>
        <p:nvSpPr>
          <p:cNvPr id="28674" name="Content Placeholder 2"/>
          <p:cNvSpPr txBox="1">
            <a:spLocks/>
          </p:cNvSpPr>
          <p:nvPr/>
        </p:nvSpPr>
        <p:spPr bwMode="auto">
          <a:xfrm>
            <a:off x="2057400" y="565150"/>
            <a:ext cx="8763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pPr>
            <a:r>
              <a:rPr lang="en-US" altLang="en-US"/>
              <a:t>Peak floating point operations per second (flops)</a:t>
            </a:r>
          </a:p>
          <a:p>
            <a:pPr>
              <a:lnSpc>
                <a:spcPct val="80000"/>
              </a:lnSpc>
            </a:pPr>
            <a:r>
              <a:rPr lang="en-US" altLang="en-US"/>
              <a:t>Peak instructions per second (ips)</a:t>
            </a:r>
          </a:p>
          <a:p>
            <a:pPr>
              <a:lnSpc>
                <a:spcPct val="80000"/>
              </a:lnSpc>
            </a:pPr>
            <a:r>
              <a:rPr lang="en-US" altLang="en-US"/>
              <a:t>Sustained throughput</a:t>
            </a:r>
          </a:p>
          <a:p>
            <a:pPr lvl="1">
              <a:lnSpc>
                <a:spcPct val="80000"/>
              </a:lnSpc>
            </a:pPr>
            <a:r>
              <a:rPr lang="en-US" altLang="en-US">
                <a:ea typeface="ＭＳ Ｐゴシック" charset="-128"/>
              </a:rPr>
              <a:t>Average performance over a period of time</a:t>
            </a:r>
          </a:p>
          <a:p>
            <a:pPr lvl="1">
              <a:lnSpc>
                <a:spcPct val="80000"/>
              </a:lnSpc>
            </a:pPr>
            <a:r>
              <a:rPr lang="en-US" altLang="en-US">
                <a:ea typeface="ＭＳ Ｐゴシック" charset="-128"/>
              </a:rPr>
              <a:t>flops, Mflops, Gflops, Tflops, Pflops </a:t>
            </a:r>
          </a:p>
          <a:p>
            <a:pPr lvl="1">
              <a:lnSpc>
                <a:spcPct val="80000"/>
              </a:lnSpc>
            </a:pPr>
            <a:r>
              <a:rPr lang="en-US" altLang="en-US">
                <a:ea typeface="ＭＳ Ｐゴシック" charset="-128"/>
              </a:rPr>
              <a:t>flops, Megaflops, Gigaflops, Teraflops, Petaflops</a:t>
            </a:r>
          </a:p>
          <a:p>
            <a:pPr lvl="1">
              <a:lnSpc>
                <a:spcPct val="80000"/>
              </a:lnSpc>
            </a:pPr>
            <a:r>
              <a:rPr lang="en-US" altLang="en-US">
                <a:ea typeface="ＭＳ Ｐゴシック" charset="-128"/>
              </a:rPr>
              <a:t>ips, Mips, ops, Mops …</a:t>
            </a:r>
          </a:p>
          <a:p>
            <a:pPr>
              <a:lnSpc>
                <a:spcPct val="80000"/>
              </a:lnSpc>
            </a:pPr>
            <a:r>
              <a:rPr lang="en-US" altLang="en-US">
                <a:ea typeface="ＭＳ Ｐゴシック" charset="-128"/>
              </a:rPr>
              <a:t>Cycles per instruction</a:t>
            </a:r>
          </a:p>
          <a:p>
            <a:pPr lvl="1">
              <a:lnSpc>
                <a:spcPct val="80000"/>
              </a:lnSpc>
            </a:pPr>
            <a:r>
              <a:rPr lang="en-US" altLang="en-US">
                <a:ea typeface="ＭＳ Ｐゴシック" charset="-128"/>
              </a:rPr>
              <a:t>cpi </a:t>
            </a:r>
          </a:p>
          <a:p>
            <a:pPr lvl="1">
              <a:lnSpc>
                <a:spcPct val="80000"/>
              </a:lnSpc>
            </a:pPr>
            <a:r>
              <a:rPr lang="en-US" altLang="en-US">
                <a:ea typeface="ＭＳ Ｐゴシック" charset="-128"/>
              </a:rPr>
              <a:t>Alternatively: instructions per cycle, ipc</a:t>
            </a:r>
          </a:p>
          <a:p>
            <a:pPr>
              <a:lnSpc>
                <a:spcPct val="80000"/>
              </a:lnSpc>
            </a:pPr>
            <a:r>
              <a:rPr lang="en-US" altLang="en-US">
                <a:ea typeface="ＭＳ Ｐゴシック" charset="-128"/>
              </a:rPr>
              <a:t>Memory access latency</a:t>
            </a:r>
          </a:p>
          <a:p>
            <a:pPr lvl="1">
              <a:lnSpc>
                <a:spcPct val="80000"/>
              </a:lnSpc>
            </a:pPr>
            <a:r>
              <a:rPr lang="en-US" altLang="en-US">
                <a:ea typeface="ＭＳ Ｐゴシック" charset="-128"/>
              </a:rPr>
              <a:t>cycles per second</a:t>
            </a:r>
          </a:p>
          <a:p>
            <a:pPr>
              <a:lnSpc>
                <a:spcPct val="80000"/>
              </a:lnSpc>
            </a:pPr>
            <a:r>
              <a:rPr lang="en-US" altLang="en-US">
                <a:ea typeface="ＭＳ Ｐゴシック" charset="-128"/>
              </a:rPr>
              <a:t>Memory access bandwidth</a:t>
            </a:r>
          </a:p>
          <a:p>
            <a:pPr lvl="1">
              <a:lnSpc>
                <a:spcPct val="80000"/>
              </a:lnSpc>
            </a:pPr>
            <a:r>
              <a:rPr lang="en-US" altLang="en-US">
                <a:ea typeface="ＭＳ Ｐゴシック" charset="-128"/>
              </a:rPr>
              <a:t>bytes per second (Bps)</a:t>
            </a:r>
          </a:p>
          <a:p>
            <a:pPr lvl="1">
              <a:lnSpc>
                <a:spcPct val="80000"/>
              </a:lnSpc>
            </a:pPr>
            <a:r>
              <a:rPr lang="en-US" altLang="en-US">
                <a:ea typeface="ＭＳ Ｐゴシック" charset="-128"/>
              </a:rPr>
              <a:t>bits per second (bps)</a:t>
            </a:r>
          </a:p>
          <a:p>
            <a:pPr lvl="1">
              <a:lnSpc>
                <a:spcPct val="80000"/>
              </a:lnSpc>
            </a:pPr>
            <a:r>
              <a:rPr lang="en-US" altLang="en-US">
                <a:ea typeface="ＭＳ Ｐゴシック" charset="-128"/>
              </a:rPr>
              <a:t>or Gigabytes per second, GBps, GB/s</a:t>
            </a:r>
          </a:p>
          <a:p>
            <a:pPr>
              <a:lnSpc>
                <a:spcPct val="80000"/>
              </a:lnSpc>
            </a:pPr>
            <a:r>
              <a:rPr lang="en-US" altLang="en-US">
                <a:ea typeface="ＭＳ Ｐゴシック" charset="-128"/>
              </a:rPr>
              <a:t>Bi-section bandwidth</a:t>
            </a:r>
          </a:p>
          <a:p>
            <a:pPr lvl="1">
              <a:lnSpc>
                <a:spcPct val="80000"/>
              </a:lnSpc>
            </a:pPr>
            <a:r>
              <a:rPr lang="en-US" altLang="en-US">
                <a:ea typeface="ＭＳ Ｐゴシック" charset="-128"/>
              </a:rPr>
              <a:t>bytes per second</a:t>
            </a:r>
          </a:p>
        </p:txBody>
      </p:sp>
    </p:spTree>
    <p:extLst>
      <p:ext uri="{BB962C8B-B14F-4D97-AF65-F5344CB8AC3E}">
        <p14:creationId xmlns:p14="http://schemas.microsoft.com/office/powerpoint/2010/main" val="983398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7088"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Practical Constraints and Limitations</a:t>
            </a:r>
            <a:endParaRPr lang="en-US" kern="0" dirty="0"/>
          </a:p>
        </p:txBody>
      </p:sp>
      <p:sp>
        <p:nvSpPr>
          <p:cNvPr id="3" name="Rectangle 3"/>
          <p:cNvSpPr txBox="1">
            <a:spLocks noChangeArrowheads="1"/>
          </p:cNvSpPr>
          <p:nvPr/>
        </p:nvSpPr>
        <p:spPr>
          <a:xfrm>
            <a:off x="1995489" y="1154123"/>
            <a:ext cx="8215312" cy="4503738"/>
          </a:xfrm>
          <a:prstGeom prst="rect">
            <a:avLst/>
          </a:prstGeom>
        </p:spPr>
        <p:txBody>
          <a:bodyPr numCol="2">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t>Cost</a:t>
            </a:r>
          </a:p>
          <a:p>
            <a:pPr lvl="1">
              <a:defRPr/>
            </a:pPr>
            <a:r>
              <a:rPr lang="en-US" kern="0"/>
              <a:t>Deployment</a:t>
            </a:r>
          </a:p>
          <a:p>
            <a:pPr lvl="1">
              <a:defRPr/>
            </a:pPr>
            <a:r>
              <a:rPr lang="en-US" kern="0"/>
              <a:t>Operational support</a:t>
            </a:r>
          </a:p>
          <a:p>
            <a:pPr>
              <a:defRPr/>
            </a:pPr>
            <a:r>
              <a:rPr lang="en-US" kern="0"/>
              <a:t>Power</a:t>
            </a:r>
          </a:p>
          <a:p>
            <a:pPr lvl="1">
              <a:defRPr/>
            </a:pPr>
            <a:r>
              <a:rPr lang="en-US" kern="0"/>
              <a:t>Energy required to run the computer</a:t>
            </a:r>
          </a:p>
          <a:p>
            <a:pPr lvl="1">
              <a:defRPr/>
            </a:pPr>
            <a:r>
              <a:rPr lang="en-US" kern="0"/>
              <a:t>Energy for support facilities</a:t>
            </a:r>
          </a:p>
          <a:p>
            <a:pPr lvl="1">
              <a:defRPr/>
            </a:pPr>
            <a:r>
              <a:rPr lang="en-US" kern="0"/>
              <a:t>Energy for cooling (remove heat from machine)</a:t>
            </a:r>
          </a:p>
          <a:p>
            <a:pPr>
              <a:defRPr/>
            </a:pPr>
            <a:r>
              <a:rPr lang="en-US" kern="0"/>
              <a:t>Size</a:t>
            </a:r>
          </a:p>
          <a:p>
            <a:pPr lvl="1">
              <a:defRPr/>
            </a:pPr>
            <a:r>
              <a:rPr lang="en-US" kern="0"/>
              <a:t>Floor space</a:t>
            </a:r>
          </a:p>
          <a:p>
            <a:pPr lvl="1">
              <a:defRPr/>
            </a:pPr>
            <a:r>
              <a:rPr lang="en-US" kern="0"/>
              <a:t>Access way for power and signal cabling</a:t>
            </a:r>
          </a:p>
          <a:p>
            <a:pPr>
              <a:defRPr/>
            </a:pPr>
            <a:r>
              <a:rPr lang="en-US" kern="0"/>
              <a:t>Reliability</a:t>
            </a:r>
          </a:p>
          <a:p>
            <a:pPr lvl="1">
              <a:defRPr/>
            </a:pPr>
            <a:r>
              <a:rPr lang="en-US" kern="0"/>
              <a:t>One factor of availability</a:t>
            </a:r>
          </a:p>
          <a:p>
            <a:pPr>
              <a:defRPr/>
            </a:pPr>
            <a:r>
              <a:rPr lang="en-US" kern="0"/>
              <a:t>Generality</a:t>
            </a:r>
          </a:p>
          <a:p>
            <a:pPr lvl="1">
              <a:defRPr/>
            </a:pPr>
            <a:r>
              <a:rPr lang="en-US" kern="0"/>
              <a:t>How good is it across a range of problems</a:t>
            </a:r>
          </a:p>
          <a:p>
            <a:pPr>
              <a:defRPr/>
            </a:pPr>
            <a:r>
              <a:rPr lang="en-US" kern="0"/>
              <a:t>Usability</a:t>
            </a:r>
          </a:p>
          <a:p>
            <a:pPr lvl="1">
              <a:defRPr/>
            </a:pPr>
            <a:r>
              <a:rPr lang="en-US" kern="0"/>
              <a:t>How hard is it to program and manage</a:t>
            </a:r>
            <a:endParaRPr lang="en-US" kern="0" dirty="0"/>
          </a:p>
        </p:txBody>
      </p:sp>
      <p:pic>
        <p:nvPicPr>
          <p:cNvPr id="29699" name="Picture 2" descr="http://www2.tokai-sc.jaea.go.jp/ccse/eng/section/images/sec8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538" y="4027489"/>
            <a:ext cx="3141662" cy="2047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013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828800" y="152401"/>
            <a:ext cx="82423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sp>
        <p:nvSpPr>
          <p:cNvPr id="30722" name="Content Placeholder 2"/>
          <p:cNvSpPr txBox="1">
            <a:spLocks/>
          </p:cNvSpPr>
          <p:nvPr/>
        </p:nvSpPr>
        <p:spPr bwMode="auto">
          <a:xfrm>
            <a:off x="1560513" y="714375"/>
            <a:ext cx="55181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2200" dirty="0">
                <a:solidFill>
                  <a:srgbClr val="A6A6A6"/>
                </a:solidFill>
              </a:rPr>
              <a:t>The HPC System Stack</a:t>
            </a:r>
          </a:p>
          <a:p>
            <a:pPr>
              <a:lnSpc>
                <a:spcPct val="90000"/>
              </a:lnSpc>
            </a:pPr>
            <a:r>
              <a:rPr lang="en-US" altLang="en-US" sz="2200" dirty="0">
                <a:solidFill>
                  <a:srgbClr val="A6A6A6"/>
                </a:solidFill>
              </a:rPr>
              <a:t>What is Computer Architecture</a:t>
            </a:r>
          </a:p>
          <a:p>
            <a:pPr>
              <a:lnSpc>
                <a:spcPct val="90000"/>
              </a:lnSpc>
            </a:pPr>
            <a:r>
              <a:rPr lang="en-US" altLang="en-US" sz="2200" dirty="0">
                <a:solidFill>
                  <a:srgbClr val="A6A6A6"/>
                </a:solidFill>
              </a:rPr>
              <a:t>Review Performance Factors and Metrics</a:t>
            </a:r>
          </a:p>
          <a:p>
            <a:pPr>
              <a:lnSpc>
                <a:spcPct val="90000"/>
              </a:lnSpc>
            </a:pPr>
            <a:r>
              <a:rPr lang="en-US" altLang="en-US" sz="2200" dirty="0">
                <a:solidFill>
                  <a:srgbClr val="7D110C"/>
                </a:solidFill>
              </a:rPr>
              <a:t>MIMD class HPC Architecture</a:t>
            </a:r>
          </a:p>
          <a:p>
            <a:pPr lvl="1">
              <a:lnSpc>
                <a:spcPct val="90000"/>
              </a:lnSpc>
            </a:pPr>
            <a:r>
              <a:rPr lang="en-US" altLang="en-US" dirty="0">
                <a:solidFill>
                  <a:srgbClr val="A6A6A6"/>
                </a:solidFill>
                <a:ea typeface="ＭＳ Ｐゴシック" charset="-128"/>
              </a:rPr>
              <a:t>An Introduction to Shared Memory Multiprocessors</a:t>
            </a:r>
          </a:p>
          <a:p>
            <a:pPr lvl="1">
              <a:lnSpc>
                <a:spcPct val="90000"/>
              </a:lnSpc>
            </a:pPr>
            <a:r>
              <a:rPr lang="en-US" altLang="en-US" dirty="0">
                <a:solidFill>
                  <a:srgbClr val="A6A6A6"/>
                </a:solidFill>
                <a:ea typeface="ＭＳ Ｐゴシック" charset="-128"/>
              </a:rPr>
              <a:t>Coarse-grained MIMD Processing – MPPs </a:t>
            </a:r>
          </a:p>
          <a:p>
            <a:pPr>
              <a:lnSpc>
                <a:spcPct val="90000"/>
              </a:lnSpc>
            </a:pPr>
            <a:r>
              <a:rPr lang="en-US" altLang="en-US" sz="2200" dirty="0">
                <a:solidFill>
                  <a:srgbClr val="A6A6A6"/>
                </a:solidFill>
                <a:ea typeface="ＭＳ Ｐゴシック" charset="-128"/>
              </a:rPr>
              <a:t>SIMD class HPC Architecture</a:t>
            </a:r>
          </a:p>
          <a:p>
            <a:pPr lvl="1">
              <a:lnSpc>
                <a:spcPct val="90000"/>
              </a:lnSpc>
            </a:pPr>
            <a:r>
              <a:rPr lang="en-US" altLang="en-US" dirty="0">
                <a:solidFill>
                  <a:srgbClr val="A6A6A6"/>
                </a:solidFill>
                <a:ea typeface="ＭＳ Ｐゴシック" charset="-128"/>
              </a:rPr>
              <a:t>Very Fine-grained Vector Processing and PVPs</a:t>
            </a:r>
          </a:p>
          <a:p>
            <a:pPr lvl="1">
              <a:lnSpc>
                <a:spcPct val="90000"/>
              </a:lnSpc>
            </a:pPr>
            <a:r>
              <a:rPr lang="en-US" altLang="en-US" dirty="0">
                <a:solidFill>
                  <a:srgbClr val="A6A6A6"/>
                </a:solidFill>
                <a:ea typeface="ＭＳ Ｐゴシック" charset="-128"/>
              </a:rPr>
              <a:t>SIMD array and SPMD</a:t>
            </a:r>
          </a:p>
          <a:p>
            <a:pPr>
              <a:lnSpc>
                <a:spcPct val="90000"/>
              </a:lnSpc>
            </a:pPr>
            <a:r>
              <a:rPr lang="en-US" altLang="en-US" sz="2200" dirty="0">
                <a:solidFill>
                  <a:srgbClr val="A6A6A6"/>
                </a:solidFill>
                <a:ea typeface="ＭＳ Ｐゴシック" charset="-128"/>
              </a:rPr>
              <a:t>Current generation multicore and heterogeneous architectures</a:t>
            </a:r>
          </a:p>
          <a:p>
            <a:pPr>
              <a:lnSpc>
                <a:spcPct val="80000"/>
              </a:lnSpc>
              <a:buFontTx/>
              <a:buNone/>
            </a:pPr>
            <a:endParaRPr lang="en-US" altLang="en-US" dirty="0">
              <a:ea typeface="ＭＳ Ｐゴシック" charset="-128"/>
            </a:endParaRPr>
          </a:p>
        </p:txBody>
      </p:sp>
      <p:pic>
        <p:nvPicPr>
          <p:cNvPr id="307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27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txBox="1">
            <a:spLocks noChangeArrowheads="1"/>
          </p:cNvSpPr>
          <p:nvPr/>
        </p:nvSpPr>
        <p:spPr bwMode="auto">
          <a:xfrm>
            <a:off x="1676401" y="358776"/>
            <a:ext cx="86217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3200" b="1">
                <a:solidFill>
                  <a:srgbClr val="B30838"/>
                </a:solidFill>
              </a:rPr>
              <a:t>Basic Uni-processor Architecture elements</a:t>
            </a:r>
          </a:p>
        </p:txBody>
      </p:sp>
      <p:sp>
        <p:nvSpPr>
          <p:cNvPr id="31746" name="Content Placeholder 2"/>
          <p:cNvSpPr txBox="1">
            <a:spLocks/>
          </p:cNvSpPr>
          <p:nvPr/>
        </p:nvSpPr>
        <p:spPr bwMode="auto">
          <a:xfrm>
            <a:off x="2362200" y="1447800"/>
            <a:ext cx="3352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lnSpc>
                <a:spcPct val="95000"/>
              </a:lnSpc>
              <a:spcBef>
                <a:spcPct val="35000"/>
              </a:spcBef>
              <a:buClr>
                <a:schemeClr val="accent2"/>
              </a:buClr>
              <a:buFont typeface="Wingdings" charset="2"/>
              <a:buChar char="§"/>
            </a:pPr>
            <a:r>
              <a:rPr lang="en-US" altLang="en-US" sz="2200"/>
              <a:t>I/O Interface</a:t>
            </a:r>
          </a:p>
          <a:p>
            <a:pPr eaLnBrk="1" hangingPunct="1">
              <a:lnSpc>
                <a:spcPct val="95000"/>
              </a:lnSpc>
              <a:spcBef>
                <a:spcPct val="35000"/>
              </a:spcBef>
              <a:buClr>
                <a:schemeClr val="accent2"/>
              </a:buClr>
              <a:buFont typeface="Wingdings" charset="2"/>
              <a:buChar char="§"/>
            </a:pPr>
            <a:r>
              <a:rPr lang="en-US" altLang="en-US" sz="2200"/>
              <a:t>Memory Interface</a:t>
            </a:r>
          </a:p>
          <a:p>
            <a:pPr eaLnBrk="1" hangingPunct="1">
              <a:lnSpc>
                <a:spcPct val="95000"/>
              </a:lnSpc>
              <a:spcBef>
                <a:spcPct val="35000"/>
              </a:spcBef>
              <a:buClr>
                <a:schemeClr val="accent2"/>
              </a:buClr>
              <a:buFont typeface="Wingdings" charset="2"/>
              <a:buChar char="§"/>
            </a:pPr>
            <a:r>
              <a:rPr lang="en-US" altLang="en-US" sz="2200"/>
              <a:t>Cache hierarchy </a:t>
            </a:r>
          </a:p>
          <a:p>
            <a:pPr eaLnBrk="1" hangingPunct="1">
              <a:lnSpc>
                <a:spcPct val="95000"/>
              </a:lnSpc>
              <a:spcBef>
                <a:spcPct val="35000"/>
              </a:spcBef>
              <a:buClr>
                <a:schemeClr val="accent2"/>
              </a:buClr>
              <a:buFont typeface="Wingdings" charset="2"/>
              <a:buChar char="§"/>
            </a:pPr>
            <a:r>
              <a:rPr lang="en-US" altLang="en-US" sz="2200"/>
              <a:t>Register Sets</a:t>
            </a:r>
          </a:p>
          <a:p>
            <a:pPr eaLnBrk="1" hangingPunct="1">
              <a:lnSpc>
                <a:spcPct val="95000"/>
              </a:lnSpc>
              <a:spcBef>
                <a:spcPct val="35000"/>
              </a:spcBef>
              <a:buClr>
                <a:schemeClr val="accent2"/>
              </a:buClr>
              <a:buFont typeface="Wingdings" charset="2"/>
              <a:buChar char="§"/>
            </a:pPr>
            <a:r>
              <a:rPr lang="en-US" altLang="en-US" sz="2200"/>
              <a:t>Control </a:t>
            </a:r>
          </a:p>
          <a:p>
            <a:pPr eaLnBrk="1" hangingPunct="1">
              <a:lnSpc>
                <a:spcPct val="95000"/>
              </a:lnSpc>
              <a:spcBef>
                <a:spcPct val="35000"/>
              </a:spcBef>
              <a:buClr>
                <a:schemeClr val="accent2"/>
              </a:buClr>
              <a:buFont typeface="Wingdings" charset="2"/>
              <a:buChar char="§"/>
            </a:pPr>
            <a:r>
              <a:rPr lang="en-US" altLang="en-US" sz="2200"/>
              <a:t>Execution pipeline</a:t>
            </a:r>
          </a:p>
          <a:p>
            <a:pPr eaLnBrk="1" hangingPunct="1">
              <a:lnSpc>
                <a:spcPct val="95000"/>
              </a:lnSpc>
              <a:spcBef>
                <a:spcPct val="35000"/>
              </a:spcBef>
              <a:buClr>
                <a:schemeClr val="accent2"/>
              </a:buClr>
              <a:buFont typeface="Wingdings" charset="2"/>
              <a:buChar char="§"/>
            </a:pPr>
            <a:r>
              <a:rPr lang="en-US" altLang="en-US" sz="2200"/>
              <a:t>Arithmetic Logic Units </a:t>
            </a:r>
          </a:p>
        </p:txBody>
      </p:sp>
      <p:pic>
        <p:nvPicPr>
          <p:cNvPr id="31747" name="Picture 5" descr="Single_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5388" y="990600"/>
            <a:ext cx="394811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949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90725" y="357189"/>
            <a:ext cx="8210550" cy="561975"/>
          </a:xfrm>
          <a:prstGeom prst="rect">
            <a:avLst/>
          </a:prstGeom>
        </p:spPr>
        <p:txBody>
          <a:bodyPr>
            <a:normAutofit lnSpcReduction="10000"/>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Multiprocessor</a:t>
            </a:r>
          </a:p>
        </p:txBody>
      </p:sp>
      <p:sp>
        <p:nvSpPr>
          <p:cNvPr id="32770" name="Content Placeholder 2"/>
          <p:cNvSpPr txBox="1">
            <a:spLocks/>
          </p:cNvSpPr>
          <p:nvPr/>
        </p:nvSpPr>
        <p:spPr bwMode="auto">
          <a:xfrm>
            <a:off x="1714500" y="990601"/>
            <a:ext cx="8953500"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1800"/>
              <a:t>A general class of system</a:t>
            </a:r>
          </a:p>
          <a:p>
            <a:pPr>
              <a:lnSpc>
                <a:spcPct val="90000"/>
              </a:lnSpc>
            </a:pPr>
            <a:r>
              <a:rPr lang="en-US" altLang="en-US" sz="1800"/>
              <a:t>Integrates multiple processors in to an interconnected ensemble</a:t>
            </a:r>
          </a:p>
          <a:p>
            <a:pPr>
              <a:lnSpc>
                <a:spcPct val="90000"/>
              </a:lnSpc>
            </a:pPr>
            <a:r>
              <a:rPr lang="en-US" altLang="en-US" sz="1800"/>
              <a:t>MIMD: Multiple Instruction Stream Multiple Data Stream</a:t>
            </a:r>
          </a:p>
          <a:p>
            <a:pPr>
              <a:lnSpc>
                <a:spcPct val="90000"/>
              </a:lnSpc>
            </a:pPr>
            <a:r>
              <a:rPr lang="en-US" altLang="en-US" sz="1800"/>
              <a:t>Different memory models</a:t>
            </a:r>
          </a:p>
          <a:p>
            <a:pPr lvl="1">
              <a:lnSpc>
                <a:spcPct val="90000"/>
              </a:lnSpc>
            </a:pPr>
            <a:r>
              <a:rPr lang="en-US" altLang="en-US" sz="1600">
                <a:ea typeface="ＭＳ Ｐゴシック" charset="-128"/>
              </a:rPr>
              <a:t>Distributed memory</a:t>
            </a:r>
          </a:p>
          <a:p>
            <a:pPr lvl="2">
              <a:lnSpc>
                <a:spcPct val="90000"/>
              </a:lnSpc>
            </a:pPr>
            <a:r>
              <a:rPr lang="en-US" altLang="en-US" sz="1400">
                <a:ea typeface="ＭＳ Ｐゴシック" charset="-128"/>
              </a:rPr>
              <a:t>Nodes support separate address spaces</a:t>
            </a:r>
          </a:p>
          <a:p>
            <a:pPr lvl="1">
              <a:lnSpc>
                <a:spcPct val="90000"/>
              </a:lnSpc>
            </a:pPr>
            <a:r>
              <a:rPr lang="en-US" altLang="en-US" sz="1600">
                <a:ea typeface="ＭＳ Ｐゴシック" charset="-128"/>
              </a:rPr>
              <a:t>Shared memory</a:t>
            </a:r>
          </a:p>
          <a:p>
            <a:pPr lvl="2">
              <a:lnSpc>
                <a:spcPct val="90000"/>
              </a:lnSpc>
            </a:pPr>
            <a:r>
              <a:rPr lang="en-US" altLang="en-US" sz="1400">
                <a:ea typeface="ＭＳ Ｐゴシック" charset="-128"/>
              </a:rPr>
              <a:t>Symmetric multiprocessor</a:t>
            </a:r>
          </a:p>
          <a:p>
            <a:pPr lvl="2">
              <a:lnSpc>
                <a:spcPct val="90000"/>
              </a:lnSpc>
            </a:pPr>
            <a:r>
              <a:rPr lang="en-US" altLang="en-US" sz="1400">
                <a:ea typeface="ＭＳ Ｐゴシック" charset="-128"/>
              </a:rPr>
              <a:t>UMA – uniform memory access</a:t>
            </a:r>
          </a:p>
          <a:p>
            <a:pPr lvl="2">
              <a:lnSpc>
                <a:spcPct val="90000"/>
              </a:lnSpc>
            </a:pPr>
            <a:r>
              <a:rPr lang="en-US" altLang="en-US" sz="1400">
                <a:ea typeface="ＭＳ Ｐゴシック" charset="-128"/>
              </a:rPr>
              <a:t>Cache coherent</a:t>
            </a:r>
          </a:p>
          <a:p>
            <a:pPr lvl="1">
              <a:lnSpc>
                <a:spcPct val="90000"/>
              </a:lnSpc>
            </a:pPr>
            <a:r>
              <a:rPr lang="en-US" altLang="en-US" sz="1600">
                <a:ea typeface="ＭＳ Ｐゴシック" charset="-128"/>
              </a:rPr>
              <a:t>Distributed shared memory</a:t>
            </a:r>
          </a:p>
          <a:p>
            <a:pPr lvl="2">
              <a:lnSpc>
                <a:spcPct val="90000"/>
              </a:lnSpc>
            </a:pPr>
            <a:r>
              <a:rPr lang="en-US" altLang="en-US" sz="1400">
                <a:ea typeface="ＭＳ Ｐゴシック" charset="-128"/>
              </a:rPr>
              <a:t>NUMA – non uniform memory access</a:t>
            </a:r>
          </a:p>
          <a:p>
            <a:pPr lvl="2">
              <a:lnSpc>
                <a:spcPct val="90000"/>
              </a:lnSpc>
            </a:pPr>
            <a:r>
              <a:rPr lang="en-US" altLang="en-US" sz="1400">
                <a:ea typeface="ＭＳ Ｐゴシック" charset="-128"/>
              </a:rPr>
              <a:t>Cache coherent</a:t>
            </a:r>
          </a:p>
          <a:p>
            <a:pPr lvl="1">
              <a:lnSpc>
                <a:spcPct val="90000"/>
              </a:lnSpc>
            </a:pPr>
            <a:r>
              <a:rPr lang="en-US" altLang="en-US" sz="1600">
                <a:ea typeface="ＭＳ Ｐゴシック" charset="-128"/>
              </a:rPr>
              <a:t>PGAS</a:t>
            </a:r>
          </a:p>
          <a:p>
            <a:pPr lvl="2">
              <a:lnSpc>
                <a:spcPct val="90000"/>
              </a:lnSpc>
            </a:pPr>
            <a:r>
              <a:rPr lang="en-US" altLang="en-US" sz="1400">
                <a:ea typeface="ＭＳ Ｐゴシック" charset="-128"/>
              </a:rPr>
              <a:t>Partitioned global address space</a:t>
            </a:r>
          </a:p>
          <a:p>
            <a:pPr lvl="2">
              <a:lnSpc>
                <a:spcPct val="90000"/>
              </a:lnSpc>
            </a:pPr>
            <a:r>
              <a:rPr lang="en-US" altLang="en-US" sz="1400">
                <a:ea typeface="ＭＳ Ｐゴシック" charset="-128"/>
              </a:rPr>
              <a:t>NUMA</a:t>
            </a:r>
          </a:p>
          <a:p>
            <a:pPr lvl="2">
              <a:lnSpc>
                <a:spcPct val="90000"/>
              </a:lnSpc>
            </a:pPr>
            <a:r>
              <a:rPr lang="en-US" altLang="en-US" sz="1400">
                <a:ea typeface="ＭＳ Ｐゴシック" charset="-128"/>
              </a:rPr>
              <a:t>Not cache coherence</a:t>
            </a:r>
          </a:p>
          <a:p>
            <a:pPr lvl="1">
              <a:lnSpc>
                <a:spcPct val="90000"/>
              </a:lnSpc>
            </a:pPr>
            <a:r>
              <a:rPr lang="en-US" altLang="en-US" sz="1600">
                <a:ea typeface="ＭＳ Ｐゴシック" charset="-128"/>
              </a:rPr>
              <a:t>Hybrid : Ensemble of distributed shared memory nodes</a:t>
            </a:r>
          </a:p>
          <a:p>
            <a:pPr lvl="2">
              <a:lnSpc>
                <a:spcPct val="90000"/>
              </a:lnSpc>
            </a:pPr>
            <a:r>
              <a:rPr lang="en-US" altLang="en-US" sz="1400">
                <a:ea typeface="ＭＳ Ｐゴシック" charset="-128"/>
              </a:rPr>
              <a:t>Massively Parallel Processor, MPP</a:t>
            </a:r>
          </a:p>
        </p:txBody>
      </p:sp>
    </p:spTree>
    <p:extLst>
      <p:ext uri="{BB962C8B-B14F-4D97-AF65-F5344CB8AC3E}">
        <p14:creationId xmlns:p14="http://schemas.microsoft.com/office/powerpoint/2010/main" val="1319262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5"/>
          <p:cNvSpPr txBox="1">
            <a:spLocks/>
          </p:cNvSpPr>
          <p:nvPr/>
        </p:nvSpPr>
        <p:spPr bwMode="auto">
          <a:xfrm>
            <a:off x="2014538" y="152401"/>
            <a:ext cx="82169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3400" b="1">
                <a:solidFill>
                  <a:srgbClr val="B30838"/>
                </a:solidFill>
              </a:rPr>
              <a:t>Massively Parallel Processor</a:t>
            </a:r>
          </a:p>
        </p:txBody>
      </p:sp>
      <p:sp>
        <p:nvSpPr>
          <p:cNvPr id="4" name="Content Placeholder 2"/>
          <p:cNvSpPr txBox="1">
            <a:spLocks/>
          </p:cNvSpPr>
          <p:nvPr/>
        </p:nvSpPr>
        <p:spPr>
          <a:xfrm>
            <a:off x="1600200" y="704850"/>
            <a:ext cx="6199188" cy="569595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MPP</a:t>
            </a:r>
          </a:p>
          <a:p>
            <a:pPr>
              <a:defRPr/>
            </a:pPr>
            <a:r>
              <a:rPr lang="en-US" kern="0">
                <a:ea typeface="ＭＳ Ｐゴシック" charset="0"/>
                <a:cs typeface="Arial" charset="0"/>
              </a:rPr>
              <a:t>General class of large scale multiprocessor</a:t>
            </a:r>
          </a:p>
          <a:p>
            <a:pPr>
              <a:defRPr/>
            </a:pPr>
            <a:r>
              <a:rPr lang="en-US" kern="0">
                <a:ea typeface="ＭＳ Ｐゴシック" charset="0"/>
                <a:cs typeface="Arial" charset="0"/>
              </a:rPr>
              <a:t>Represents largest systems</a:t>
            </a:r>
          </a:p>
          <a:p>
            <a:pPr lvl="1">
              <a:defRPr/>
            </a:pPr>
            <a:r>
              <a:rPr lang="en-US" kern="0">
                <a:ea typeface="ＭＳ Ｐゴシック" charset="0"/>
                <a:cs typeface="Arial" charset="0"/>
              </a:rPr>
              <a:t>IBM BG/L</a:t>
            </a:r>
          </a:p>
          <a:p>
            <a:pPr lvl="1">
              <a:defRPr/>
            </a:pPr>
            <a:r>
              <a:rPr lang="en-US" kern="0">
                <a:ea typeface="ＭＳ Ｐゴシック" charset="0"/>
                <a:cs typeface="Arial" charset="0"/>
              </a:rPr>
              <a:t>Cray XT3</a:t>
            </a:r>
          </a:p>
          <a:p>
            <a:pPr>
              <a:defRPr/>
            </a:pPr>
            <a:r>
              <a:rPr lang="en-US" kern="0">
                <a:ea typeface="ＭＳ Ｐゴシック" charset="0"/>
                <a:cs typeface="Arial" charset="0"/>
              </a:rPr>
              <a:t>Distinguished by memory strategy</a:t>
            </a:r>
          </a:p>
          <a:p>
            <a:pPr lvl="1">
              <a:defRPr/>
            </a:pPr>
            <a:r>
              <a:rPr lang="en-US" kern="0">
                <a:ea typeface="ＭＳ Ｐゴシック" charset="0"/>
                <a:cs typeface="Arial" charset="0"/>
              </a:rPr>
              <a:t>Distributed memory</a:t>
            </a:r>
          </a:p>
          <a:p>
            <a:pPr lvl="1">
              <a:defRPr/>
            </a:pPr>
            <a:r>
              <a:rPr lang="en-US" kern="0">
                <a:ea typeface="ＭＳ Ｐゴシック" charset="0"/>
                <a:cs typeface="Arial" charset="0"/>
              </a:rPr>
              <a:t>Distributed shared memory</a:t>
            </a:r>
          </a:p>
          <a:p>
            <a:pPr lvl="2">
              <a:defRPr/>
            </a:pPr>
            <a:r>
              <a:rPr lang="en-US" sz="1800" kern="0">
                <a:ea typeface="ＭＳ Ｐゴシック" charset="0"/>
                <a:cs typeface="Arial" charset="0"/>
              </a:rPr>
              <a:t>Cache coherent</a:t>
            </a:r>
          </a:p>
          <a:p>
            <a:pPr lvl="2">
              <a:defRPr/>
            </a:pPr>
            <a:r>
              <a:rPr lang="en-US" sz="1800" kern="0">
                <a:ea typeface="ＭＳ Ｐゴシック" charset="0"/>
                <a:cs typeface="Arial" charset="0"/>
              </a:rPr>
              <a:t>Partitioned global address space</a:t>
            </a:r>
          </a:p>
          <a:p>
            <a:pPr>
              <a:defRPr/>
            </a:pPr>
            <a:r>
              <a:rPr lang="en-US" kern="0">
                <a:ea typeface="ＭＳ Ｐゴシック" charset="0"/>
                <a:cs typeface="Arial" charset="0"/>
              </a:rPr>
              <a:t>Custom interconnect network</a:t>
            </a:r>
          </a:p>
          <a:p>
            <a:pPr>
              <a:defRPr/>
            </a:pPr>
            <a:r>
              <a:rPr lang="en-US" kern="0">
                <a:ea typeface="ＭＳ Ｐゴシック" charset="0"/>
                <a:cs typeface="Arial" charset="0"/>
              </a:rPr>
              <a:t>Potentially heterogeneous</a:t>
            </a:r>
          </a:p>
          <a:p>
            <a:pPr lvl="1">
              <a:defRPr/>
            </a:pPr>
            <a:r>
              <a:rPr lang="en-US" kern="0">
                <a:ea typeface="ＭＳ Ｐゴシック" charset="0"/>
                <a:cs typeface="Arial" charset="0"/>
              </a:rPr>
              <a:t>May incorporate accelerator to boost peak performance</a:t>
            </a:r>
          </a:p>
          <a:p>
            <a:pPr>
              <a:defRPr/>
            </a:pPr>
            <a:endParaRPr lang="en-US" kern="0" dirty="0"/>
          </a:p>
        </p:txBody>
      </p:sp>
      <p:pic>
        <p:nvPicPr>
          <p:cNvPr id="33795" name="Picture 4" descr="BGL_8.lar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9350" y="828675"/>
            <a:ext cx="2717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descr="CRAY xt3 72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9350" y="3265488"/>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83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752600" y="274638"/>
            <a:ext cx="8458200" cy="563562"/>
          </a:xfrm>
        </p:spPr>
        <p:txBody>
          <a:bodyPr>
            <a:normAutofit fontScale="90000"/>
          </a:bodyPr>
          <a:lstStyle/>
          <a:p>
            <a:r>
              <a:rPr lang="en-US" altLang="en-US">
                <a:ea typeface="MS PGothic" charset="-128"/>
              </a:rPr>
              <a:t>DM-MPP</a:t>
            </a:r>
          </a:p>
        </p:txBody>
      </p:sp>
      <p:pic>
        <p:nvPicPr>
          <p:cNvPr id="34818" name="Content Placeholder 6" descr="DM_MP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65214"/>
            <a:ext cx="8305800"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fld id="{06A55048-6514-9341-BCC8-BF373ED53512}" type="slidenum">
              <a:rPr lang="en-US" altLang="en-US" sz="2400"/>
              <a:pPr>
                <a:spcBef>
                  <a:spcPct val="0"/>
                </a:spcBef>
                <a:buFontTx/>
                <a:buNone/>
              </a:pPr>
              <a:t>79</a:t>
            </a:fld>
            <a:endParaRPr lang="en-US" altLang="en-US" sz="2400"/>
          </a:p>
        </p:txBody>
      </p:sp>
    </p:spTree>
    <p:extLst>
      <p:ext uri="{BB962C8B-B14F-4D97-AF65-F5344CB8AC3E}">
        <p14:creationId xmlns:p14="http://schemas.microsoft.com/office/powerpoint/2010/main" val="144406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5483-2C1B-473C-B616-B7C916CD155A}"/>
              </a:ext>
            </a:extLst>
          </p:cNvPr>
          <p:cNvSpPr>
            <a:spLocks noGrp="1"/>
          </p:cNvSpPr>
          <p:nvPr>
            <p:ph type="title"/>
          </p:nvPr>
        </p:nvSpPr>
        <p:spPr/>
        <p:txBody>
          <a:bodyPr/>
          <a:lstStyle/>
          <a:p>
            <a:r>
              <a:rPr lang="en-CA" dirty="0"/>
              <a:t>Grade Total by Withdrawal Date:</a:t>
            </a:r>
            <a:br>
              <a:rPr lang="en-CA" dirty="0"/>
            </a:br>
            <a:endParaRPr lang="en-CA" dirty="0"/>
          </a:p>
        </p:txBody>
      </p:sp>
      <p:sp>
        <p:nvSpPr>
          <p:cNvPr id="3" name="Content Placeholder 2">
            <a:extLst>
              <a:ext uri="{FF2B5EF4-FFF2-40B4-BE49-F238E27FC236}">
                <a16:creationId xmlns:a16="http://schemas.microsoft.com/office/drawing/2014/main" id="{CF6A3157-0007-4C8D-A3E2-B88B0A0440FE}"/>
              </a:ext>
            </a:extLst>
          </p:cNvPr>
          <p:cNvSpPr>
            <a:spLocks noGrp="1"/>
          </p:cNvSpPr>
          <p:nvPr>
            <p:ph idx="1"/>
          </p:nvPr>
        </p:nvSpPr>
        <p:spPr/>
        <p:txBody>
          <a:bodyPr/>
          <a:lstStyle/>
          <a:p>
            <a:r>
              <a:rPr lang="en-CA" dirty="0"/>
              <a:t>Students will have approximately 5 labs, 2 assignments graded by the withdrawal deadline; these total to 35% of a student’s final grade. </a:t>
            </a:r>
          </a:p>
          <a:p>
            <a:r>
              <a:rPr lang="en-CA" dirty="0"/>
              <a:t>The final date to withdraw from this course is whenever it is</a:t>
            </a:r>
          </a:p>
        </p:txBody>
      </p:sp>
    </p:spTree>
    <p:extLst>
      <p:ext uri="{BB962C8B-B14F-4D97-AF65-F5344CB8AC3E}">
        <p14:creationId xmlns:p14="http://schemas.microsoft.com/office/powerpoint/2010/main" val="3395202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5964" y="142876"/>
            <a:ext cx="829627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Commodity Clusters</a:t>
            </a:r>
          </a:p>
        </p:txBody>
      </p:sp>
      <p:sp>
        <p:nvSpPr>
          <p:cNvPr id="6" name="Content Placeholder 2"/>
          <p:cNvSpPr txBox="1">
            <a:spLocks/>
          </p:cNvSpPr>
          <p:nvPr/>
        </p:nvSpPr>
        <p:spPr>
          <a:xfrm>
            <a:off x="1600200" y="704851"/>
            <a:ext cx="9067800" cy="2886075"/>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Distributed Memory systems</a:t>
            </a:r>
          </a:p>
          <a:p>
            <a:pPr>
              <a:defRPr/>
            </a:pPr>
            <a:r>
              <a:rPr lang="en-US" kern="0">
                <a:ea typeface="ＭＳ Ｐゴシック" charset="0"/>
                <a:cs typeface="Arial" charset="0"/>
              </a:rPr>
              <a:t>Superior performance to cost</a:t>
            </a:r>
          </a:p>
          <a:p>
            <a:pPr>
              <a:defRPr/>
            </a:pPr>
            <a:r>
              <a:rPr lang="en-US" kern="0">
                <a:ea typeface="ＭＳ Ｐゴシック" charset="0"/>
                <a:cs typeface="Arial" charset="0"/>
              </a:rPr>
              <a:t>Dominant parallel systems architecture on the Top 500 List</a:t>
            </a:r>
          </a:p>
          <a:p>
            <a:pPr>
              <a:defRPr/>
            </a:pPr>
            <a:r>
              <a:rPr lang="en-US" kern="0">
                <a:ea typeface="ＭＳ Ｐゴシック" charset="0"/>
                <a:cs typeface="Arial" charset="0"/>
              </a:rPr>
              <a:t>Combines off the shelf systems in scalable structure</a:t>
            </a:r>
          </a:p>
          <a:p>
            <a:pPr>
              <a:defRPr/>
            </a:pPr>
            <a:r>
              <a:rPr lang="en-US" kern="0">
                <a:ea typeface="ＭＳ Ｐゴシック" charset="0"/>
                <a:cs typeface="Arial" charset="0"/>
              </a:rPr>
              <a:t>Employs commercial high-bandwidth networks for integration</a:t>
            </a:r>
          </a:p>
          <a:p>
            <a:pPr>
              <a:defRPr/>
            </a:pPr>
            <a:r>
              <a:rPr lang="en-US" kern="0">
                <a:ea typeface="ＭＳ Ｐゴシック" charset="0"/>
                <a:cs typeface="Arial" charset="0"/>
              </a:rPr>
              <a:t>Message Passing programming model used (e.g. MPI)</a:t>
            </a:r>
          </a:p>
          <a:p>
            <a:pPr>
              <a:defRPr/>
            </a:pPr>
            <a:r>
              <a:rPr lang="en-US" kern="0">
                <a:ea typeface="ＭＳ Ｐゴシック" charset="0"/>
                <a:cs typeface="Arial" charset="0"/>
              </a:rPr>
              <a:t>First cluster on Top500 : Berkley Now, 1997</a:t>
            </a:r>
            <a:endParaRPr lang="en-US" kern="0" dirty="0">
              <a:ea typeface="ＭＳ Ｐゴシック" charset="0"/>
              <a:cs typeface="Arial" charset="0"/>
            </a:endParaRPr>
          </a:p>
        </p:txBody>
      </p:sp>
      <p:pic>
        <p:nvPicPr>
          <p:cNvPr id="35843" name="Picture 1" descr="Screen shot 2011-01-12 at 1.49.0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3505201"/>
            <a:ext cx="35560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2" descr="http://www.cacr.caltech.edu/~tron/tronpictures/batch1/images/sterling-1018.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3590925"/>
            <a:ext cx="34194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358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ChangeArrowheads="1"/>
          </p:cNvSpPr>
          <p:nvPr/>
        </p:nvSpPr>
        <p:spPr bwMode="auto">
          <a:xfrm>
            <a:off x="2411413" y="5705475"/>
            <a:ext cx="417512" cy="2349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1800"/>
          </a:p>
        </p:txBody>
      </p:sp>
      <p:sp>
        <p:nvSpPr>
          <p:cNvPr id="4" name="Rectangle 2"/>
          <p:cNvSpPr txBox="1">
            <a:spLocks noChangeArrowheads="1"/>
          </p:cNvSpPr>
          <p:nvPr/>
        </p:nvSpPr>
        <p:spPr>
          <a:xfrm>
            <a:off x="1752600" y="76201"/>
            <a:ext cx="82423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sp>
        <p:nvSpPr>
          <p:cNvPr id="36867" name="Content Placeholder 3"/>
          <p:cNvSpPr txBox="1">
            <a:spLocks/>
          </p:cNvSpPr>
          <p:nvPr/>
        </p:nvSpPr>
        <p:spPr bwMode="auto">
          <a:xfrm>
            <a:off x="1676400" y="642939"/>
            <a:ext cx="51054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2200" dirty="0">
                <a:solidFill>
                  <a:srgbClr val="A6A6A6"/>
                </a:solidFill>
              </a:rPr>
              <a:t>The HPC System Stack</a:t>
            </a:r>
          </a:p>
          <a:p>
            <a:pPr>
              <a:lnSpc>
                <a:spcPct val="90000"/>
              </a:lnSpc>
            </a:pPr>
            <a:r>
              <a:rPr lang="en-US" altLang="en-US" sz="2200" dirty="0">
                <a:solidFill>
                  <a:srgbClr val="A6A6A6"/>
                </a:solidFill>
              </a:rPr>
              <a:t>What is Computer Architecture</a:t>
            </a:r>
          </a:p>
          <a:p>
            <a:pPr>
              <a:lnSpc>
                <a:spcPct val="90000"/>
              </a:lnSpc>
            </a:pPr>
            <a:r>
              <a:rPr lang="en-US" altLang="en-US" sz="2200" dirty="0">
                <a:solidFill>
                  <a:srgbClr val="A6A6A6"/>
                </a:solidFill>
              </a:rPr>
              <a:t>Review Performance Factors and Metrics</a:t>
            </a:r>
          </a:p>
          <a:p>
            <a:pPr>
              <a:lnSpc>
                <a:spcPct val="90000"/>
              </a:lnSpc>
            </a:pPr>
            <a:r>
              <a:rPr lang="en-US" altLang="en-US" sz="2200" dirty="0">
                <a:solidFill>
                  <a:srgbClr val="A6A6A6"/>
                </a:solidFill>
              </a:rPr>
              <a:t>MIMD class HPC Architecture</a:t>
            </a:r>
          </a:p>
          <a:p>
            <a:pPr lvl="1">
              <a:lnSpc>
                <a:spcPct val="90000"/>
              </a:lnSpc>
            </a:pPr>
            <a:r>
              <a:rPr lang="en-US" altLang="en-US" dirty="0">
                <a:solidFill>
                  <a:srgbClr val="A6A6A6"/>
                </a:solidFill>
                <a:ea typeface="ＭＳ Ｐゴシック" charset="-128"/>
              </a:rPr>
              <a:t>An Introduction to Shared Memory Multiprocessors</a:t>
            </a:r>
          </a:p>
          <a:p>
            <a:pPr lvl="1">
              <a:lnSpc>
                <a:spcPct val="90000"/>
              </a:lnSpc>
            </a:pPr>
            <a:r>
              <a:rPr lang="en-US" altLang="en-US" dirty="0">
                <a:solidFill>
                  <a:srgbClr val="A6A6A6"/>
                </a:solidFill>
                <a:ea typeface="ＭＳ Ｐゴシック" charset="-128"/>
              </a:rPr>
              <a:t>Coarse-grained MIMD Processing – MPPs </a:t>
            </a:r>
          </a:p>
          <a:p>
            <a:pPr>
              <a:lnSpc>
                <a:spcPct val="90000"/>
              </a:lnSpc>
            </a:pPr>
            <a:r>
              <a:rPr lang="en-US" altLang="en-US" sz="2200" dirty="0">
                <a:solidFill>
                  <a:srgbClr val="7D110C"/>
                </a:solidFill>
                <a:ea typeface="ＭＳ Ｐゴシック" charset="-128"/>
              </a:rPr>
              <a:t>SIMD class HPC Architecture</a:t>
            </a:r>
          </a:p>
          <a:p>
            <a:pPr lvl="1">
              <a:lnSpc>
                <a:spcPct val="90000"/>
              </a:lnSpc>
            </a:pPr>
            <a:r>
              <a:rPr lang="en-US" altLang="en-US" dirty="0">
                <a:solidFill>
                  <a:srgbClr val="A6A6A6"/>
                </a:solidFill>
                <a:ea typeface="ＭＳ Ｐゴシック" charset="-128"/>
              </a:rPr>
              <a:t>Very Fine-grained Vector Processing and PVPs</a:t>
            </a:r>
          </a:p>
          <a:p>
            <a:pPr lvl="1">
              <a:lnSpc>
                <a:spcPct val="90000"/>
              </a:lnSpc>
            </a:pPr>
            <a:r>
              <a:rPr lang="en-US" altLang="en-US" dirty="0">
                <a:solidFill>
                  <a:srgbClr val="A6A6A6"/>
                </a:solidFill>
                <a:ea typeface="ＭＳ Ｐゴシック" charset="-128"/>
              </a:rPr>
              <a:t>SIMD array and SPMD</a:t>
            </a:r>
          </a:p>
          <a:p>
            <a:pPr>
              <a:lnSpc>
                <a:spcPct val="90000"/>
              </a:lnSpc>
            </a:pPr>
            <a:r>
              <a:rPr lang="en-US" altLang="en-US" sz="2200" dirty="0">
                <a:solidFill>
                  <a:srgbClr val="A6A6A6"/>
                </a:solidFill>
                <a:ea typeface="ＭＳ Ｐゴシック" charset="-128"/>
              </a:rPr>
              <a:t>Current generation multicore and heterogeneous architectures</a:t>
            </a:r>
          </a:p>
          <a:p>
            <a:pPr>
              <a:buFontTx/>
              <a:buNone/>
            </a:pPr>
            <a:endParaRPr lang="en-US" altLang="en-US" dirty="0">
              <a:ea typeface="ＭＳ Ｐゴシック" charset="-128"/>
            </a:endParaRPr>
          </a:p>
        </p:txBody>
      </p:sp>
      <p:pic>
        <p:nvPicPr>
          <p:cNvPr id="3686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68263"/>
            <a:ext cx="3740150" cy="6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029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9138"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Pipeline Structures</a:t>
            </a:r>
          </a:p>
        </p:txBody>
      </p:sp>
      <p:sp>
        <p:nvSpPr>
          <p:cNvPr id="4" name="Content Placeholder 3"/>
          <p:cNvSpPr txBox="1">
            <a:spLocks/>
          </p:cNvSpPr>
          <p:nvPr/>
        </p:nvSpPr>
        <p:spPr>
          <a:xfrm>
            <a:off x="1689101" y="1143000"/>
            <a:ext cx="8829675" cy="5462588"/>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kern="0">
                <a:ea typeface="ＭＳ Ｐゴシック" charset="0"/>
                <a:cs typeface="Arial" charset="0"/>
              </a:rPr>
              <a:t>Partitioning of functional unit into a sequence of stages</a:t>
            </a:r>
          </a:p>
          <a:p>
            <a:pPr lvl="1">
              <a:lnSpc>
                <a:spcPct val="80000"/>
              </a:lnSpc>
              <a:defRPr/>
            </a:pPr>
            <a:r>
              <a:rPr lang="en-US" kern="0">
                <a:ea typeface="ＭＳ Ｐゴシック" charset="0"/>
                <a:cs typeface="Arial" charset="0"/>
              </a:rPr>
              <a:t>Execution time of each stage is &lt; that of the original unit</a:t>
            </a:r>
          </a:p>
          <a:p>
            <a:pPr lvl="1">
              <a:lnSpc>
                <a:spcPct val="80000"/>
              </a:lnSpc>
              <a:defRPr/>
            </a:pPr>
            <a:r>
              <a:rPr lang="en-US" kern="0">
                <a:ea typeface="ＭＳ Ｐゴシック" charset="0"/>
                <a:cs typeface="Arial" charset="0"/>
              </a:rPr>
              <a:t>Total time through sequence of stages is usually &gt; that of the original unit</a:t>
            </a:r>
          </a:p>
          <a:p>
            <a:pPr>
              <a:lnSpc>
                <a:spcPct val="80000"/>
              </a:lnSpc>
              <a:defRPr/>
            </a:pPr>
            <a:r>
              <a:rPr lang="en-US" kern="0">
                <a:ea typeface="ＭＳ Ｐゴシック" charset="0"/>
                <a:cs typeface="Arial" charset="0"/>
              </a:rPr>
              <a:t>Pipeline permits overlapping of multiple operations</a:t>
            </a:r>
          </a:p>
          <a:p>
            <a:pPr lvl="1">
              <a:lnSpc>
                <a:spcPct val="80000"/>
              </a:lnSpc>
              <a:defRPr/>
            </a:pPr>
            <a:r>
              <a:rPr lang="en-US" kern="0">
                <a:ea typeface="ＭＳ Ｐゴシック" charset="0"/>
                <a:cs typeface="Arial" charset="0"/>
              </a:rPr>
              <a:t>At any one time: each stage is performing different operation</a:t>
            </a:r>
          </a:p>
          <a:p>
            <a:pPr lvl="1">
              <a:lnSpc>
                <a:spcPct val="80000"/>
              </a:lnSpc>
              <a:defRPr/>
            </a:pPr>
            <a:r>
              <a:rPr lang="en-US" kern="0">
                <a:ea typeface="ＭＳ Ｐゴシック" charset="0"/>
                <a:cs typeface="Arial" charset="0"/>
              </a:rPr>
              <a:t># of operations being performed in parallel = # stages</a:t>
            </a:r>
          </a:p>
          <a:p>
            <a:pPr>
              <a:lnSpc>
                <a:spcPct val="80000"/>
              </a:lnSpc>
              <a:defRPr/>
            </a:pPr>
            <a:r>
              <a:rPr lang="en-US" kern="0">
                <a:ea typeface="ＭＳ Ｐゴシック" charset="0"/>
                <a:cs typeface="Arial" charset="0"/>
              </a:rPr>
              <a:t>Performance</a:t>
            </a:r>
          </a:p>
          <a:p>
            <a:pPr lvl="1">
              <a:lnSpc>
                <a:spcPct val="80000"/>
              </a:lnSpc>
              <a:defRPr/>
            </a:pPr>
            <a:r>
              <a:rPr lang="en-US" kern="0">
                <a:ea typeface="ＭＳ Ｐゴシック" charset="0"/>
                <a:cs typeface="Arial" charset="0"/>
              </a:rPr>
              <a:t>Pipeline increments at clock rate of slowest pipeline stage</a:t>
            </a:r>
          </a:p>
          <a:p>
            <a:pPr lvl="1">
              <a:lnSpc>
                <a:spcPct val="80000"/>
              </a:lnSpc>
              <a:defRPr/>
            </a:pPr>
            <a:r>
              <a:rPr lang="en-US" kern="0">
                <a:ea typeface="ＭＳ Ｐゴシック" charset="0"/>
                <a:cs typeface="Arial" charset="0"/>
              </a:rPr>
              <a:t>Response time for an operation is product of # stages and clock cycle time</a:t>
            </a:r>
          </a:p>
          <a:p>
            <a:pPr lvl="1">
              <a:lnSpc>
                <a:spcPct val="80000"/>
              </a:lnSpc>
              <a:defRPr/>
            </a:pPr>
            <a:r>
              <a:rPr lang="en-US" kern="0">
                <a:ea typeface="ＭＳ Ｐゴシック" charset="0"/>
                <a:cs typeface="Arial" charset="0"/>
              </a:rPr>
              <a:t>Throughput = clock rate</a:t>
            </a:r>
          </a:p>
          <a:p>
            <a:pPr lvl="2">
              <a:lnSpc>
                <a:spcPct val="80000"/>
              </a:lnSpc>
              <a:defRPr/>
            </a:pPr>
            <a:r>
              <a:rPr lang="en-US" sz="1800" kern="0">
                <a:ea typeface="ＭＳ Ｐゴシック" charset="0"/>
                <a:cs typeface="Arial" charset="0"/>
              </a:rPr>
              <a:t>i.e. one operation result per clock cycle of pipeline</a:t>
            </a:r>
          </a:p>
          <a:p>
            <a:pPr>
              <a:lnSpc>
                <a:spcPct val="80000"/>
              </a:lnSpc>
              <a:defRPr/>
            </a:pPr>
            <a:r>
              <a:rPr lang="en-US" kern="0">
                <a:ea typeface="ＭＳ Ｐゴシック" charset="0"/>
                <a:cs typeface="Arial" charset="0"/>
              </a:rPr>
              <a:t>Pipeline structures employed in many parts of a computer architecture </a:t>
            </a:r>
          </a:p>
          <a:p>
            <a:pPr lvl="1">
              <a:lnSpc>
                <a:spcPct val="80000"/>
              </a:lnSpc>
              <a:defRPr/>
            </a:pPr>
            <a:r>
              <a:rPr lang="en-US" kern="0">
                <a:ea typeface="ＭＳ Ｐゴシック" charset="0"/>
                <a:cs typeface="Arial" charset="0"/>
              </a:rPr>
              <a:t>to enable high throughput in the presence of high latency </a:t>
            </a:r>
          </a:p>
          <a:p>
            <a:pPr lvl="1">
              <a:lnSpc>
                <a:spcPct val="80000"/>
              </a:lnSpc>
              <a:defRPr/>
            </a:pPr>
            <a:r>
              <a:rPr lang="en-US" kern="0">
                <a:ea typeface="ＭＳ Ｐゴシック" charset="0"/>
                <a:cs typeface="Arial" charset="0"/>
              </a:rPr>
              <a:t>enable faster clock rates</a:t>
            </a:r>
            <a:endParaRPr lang="en-US" kern="0" dirty="0">
              <a:ea typeface="ＭＳ Ｐゴシック" charset="0"/>
              <a:cs typeface="Arial" charset="0"/>
            </a:endParaRPr>
          </a:p>
        </p:txBody>
      </p:sp>
    </p:spTree>
    <p:extLst>
      <p:ext uri="{BB962C8B-B14F-4D97-AF65-F5344CB8AC3E}">
        <p14:creationId xmlns:p14="http://schemas.microsoft.com/office/powerpoint/2010/main" val="305751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14539" y="388939"/>
            <a:ext cx="8129587"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eaLnBrk="1" hangingPunct="1">
              <a:defRPr/>
            </a:pPr>
            <a:r>
              <a:rPr lang="en-US" kern="0" dirty="0"/>
              <a:t>Pipeline: Concepts</a:t>
            </a:r>
          </a:p>
        </p:txBody>
      </p:sp>
      <p:sp>
        <p:nvSpPr>
          <p:cNvPr id="6" name="Rectangle 5"/>
          <p:cNvSpPr>
            <a:spLocks noChangeArrowheads="1"/>
          </p:cNvSpPr>
          <p:nvPr/>
        </p:nvSpPr>
        <p:spPr bwMode="auto">
          <a:xfrm>
            <a:off x="3200400" y="1443038"/>
            <a:ext cx="1828800" cy="5334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r>
              <a:rPr lang="en-US">
                <a:latin typeface="Calibri" charset="0"/>
                <a:ea typeface="MS PGothic" panose="020B0600070205080204" pitchFamily="34" charset="-128"/>
              </a:rPr>
              <a:t>T</a:t>
            </a:r>
            <a:r>
              <a:rPr lang="en-US" baseline="-25000">
                <a:latin typeface="Calibri" charset="0"/>
                <a:ea typeface="MS PGothic" panose="020B0600070205080204" pitchFamily="34" charset="-128"/>
              </a:rPr>
              <a:t>c</a:t>
            </a:r>
          </a:p>
        </p:txBody>
      </p:sp>
      <p:cxnSp>
        <p:nvCxnSpPr>
          <p:cNvPr id="7" name="Elbow Connector 6"/>
          <p:cNvCxnSpPr>
            <a:cxnSpLocks noChangeShapeType="1"/>
            <a:endCxn id="6" idx="1"/>
          </p:cNvCxnSpPr>
          <p:nvPr/>
        </p:nvCxnSpPr>
        <p:spPr bwMode="auto">
          <a:xfrm>
            <a:off x="2590800" y="1519238"/>
            <a:ext cx="609600" cy="190500"/>
          </a:xfrm>
          <a:prstGeom prst="bentConnector3">
            <a:avLst>
              <a:gd name="adj1" fmla="val 50000"/>
            </a:avLst>
          </a:prstGeom>
          <a:noFill/>
          <a:ln w="25400">
            <a:solidFill>
              <a:srgbClr val="8064A2"/>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 name="Elbow Connector 7"/>
          <p:cNvCxnSpPr>
            <a:cxnSpLocks noChangeShapeType="1"/>
            <a:stCxn id="6" idx="3"/>
          </p:cNvCxnSpPr>
          <p:nvPr/>
        </p:nvCxnSpPr>
        <p:spPr bwMode="auto">
          <a:xfrm flipV="1">
            <a:off x="5029200" y="1519238"/>
            <a:ext cx="762000" cy="190500"/>
          </a:xfrm>
          <a:prstGeom prst="bentConnector3">
            <a:avLst>
              <a:gd name="adj1" fmla="val 50000"/>
            </a:avLst>
          </a:prstGeom>
          <a:noFill/>
          <a:ln w="25400">
            <a:solidFill>
              <a:srgbClr val="8064A2"/>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9" name="Rectangle 8"/>
          <p:cNvSpPr>
            <a:spLocks noChangeArrowheads="1"/>
          </p:cNvSpPr>
          <p:nvPr/>
        </p:nvSpPr>
        <p:spPr bwMode="auto">
          <a:xfrm>
            <a:off x="3124200" y="2738438"/>
            <a:ext cx="1981200" cy="5334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baseline="-25000">
              <a:latin typeface="Calibri" charset="0"/>
              <a:ea typeface="MS PGothic" panose="020B0600070205080204" pitchFamily="34" charset="-128"/>
            </a:endParaRPr>
          </a:p>
        </p:txBody>
      </p:sp>
      <p:cxnSp>
        <p:nvCxnSpPr>
          <p:cNvPr id="10" name="Elbow Connector 9"/>
          <p:cNvCxnSpPr>
            <a:cxnSpLocks noChangeShapeType="1"/>
            <a:endCxn id="9" idx="1"/>
          </p:cNvCxnSpPr>
          <p:nvPr/>
        </p:nvCxnSpPr>
        <p:spPr bwMode="auto">
          <a:xfrm>
            <a:off x="2514600" y="2814638"/>
            <a:ext cx="609600" cy="190500"/>
          </a:xfrm>
          <a:prstGeom prst="bentConnector3">
            <a:avLst>
              <a:gd name="adj1" fmla="val 50000"/>
            </a:avLst>
          </a:prstGeom>
          <a:noFill/>
          <a:ln w="25400">
            <a:solidFill>
              <a:srgbClr val="8064A2"/>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1" name="Elbow Connector 10"/>
          <p:cNvCxnSpPr>
            <a:cxnSpLocks noChangeShapeType="1"/>
            <a:stCxn id="9" idx="3"/>
          </p:cNvCxnSpPr>
          <p:nvPr/>
        </p:nvCxnSpPr>
        <p:spPr bwMode="auto">
          <a:xfrm flipV="1">
            <a:off x="5105400" y="2814638"/>
            <a:ext cx="609600" cy="190500"/>
          </a:xfrm>
          <a:prstGeom prst="bentConnector3">
            <a:avLst>
              <a:gd name="adj1" fmla="val 50000"/>
            </a:avLst>
          </a:prstGeom>
          <a:noFill/>
          <a:ln w="25400">
            <a:solidFill>
              <a:srgbClr val="8064A2"/>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 name="Rectangle 11"/>
          <p:cNvSpPr>
            <a:spLocks noChangeArrowheads="1"/>
          </p:cNvSpPr>
          <p:nvPr/>
        </p:nvSpPr>
        <p:spPr bwMode="auto">
          <a:xfrm>
            <a:off x="32766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3" name="Rectangle 12"/>
          <p:cNvSpPr>
            <a:spLocks noChangeArrowheads="1"/>
          </p:cNvSpPr>
          <p:nvPr/>
        </p:nvSpPr>
        <p:spPr bwMode="auto">
          <a:xfrm>
            <a:off x="35814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4" name="Rectangle 13"/>
          <p:cNvSpPr>
            <a:spLocks noChangeArrowheads="1"/>
          </p:cNvSpPr>
          <p:nvPr/>
        </p:nvSpPr>
        <p:spPr bwMode="auto">
          <a:xfrm>
            <a:off x="38862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5" name="Rectangle 14"/>
          <p:cNvSpPr>
            <a:spLocks noChangeArrowheads="1"/>
          </p:cNvSpPr>
          <p:nvPr/>
        </p:nvSpPr>
        <p:spPr bwMode="auto">
          <a:xfrm>
            <a:off x="41910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6" name="Rectangle 15"/>
          <p:cNvSpPr>
            <a:spLocks noChangeArrowheads="1"/>
          </p:cNvSpPr>
          <p:nvPr/>
        </p:nvSpPr>
        <p:spPr bwMode="auto">
          <a:xfrm>
            <a:off x="44958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7" name="Rectangle 16"/>
          <p:cNvSpPr>
            <a:spLocks noChangeArrowheads="1"/>
          </p:cNvSpPr>
          <p:nvPr/>
        </p:nvSpPr>
        <p:spPr bwMode="auto">
          <a:xfrm>
            <a:off x="4800600" y="2738438"/>
            <a:ext cx="152400" cy="533400"/>
          </a:xfrm>
          <a:prstGeom prst="rect">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sp>
        <p:nvSpPr>
          <p:cNvPr id="18" name="TextBox 17"/>
          <p:cNvSpPr txBox="1">
            <a:spLocks noChangeArrowheads="1"/>
          </p:cNvSpPr>
          <p:nvPr/>
        </p:nvSpPr>
        <p:spPr bwMode="auto">
          <a:xfrm>
            <a:off x="3200401" y="2205039"/>
            <a:ext cx="333375" cy="369887"/>
          </a:xfrm>
          <a:prstGeom prst="rect">
            <a:avLst/>
          </a:prstGeom>
          <a:noFill/>
          <a:ln>
            <a:noFill/>
          </a:ln>
          <a:effectLst>
            <a:outerShdw blurRad="635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a:t>t</a:t>
            </a:r>
            <a:r>
              <a:rPr lang="en-US" sz="1800" baseline="-25000"/>
              <a:t>p</a:t>
            </a:r>
          </a:p>
        </p:txBody>
      </p:sp>
      <p:sp>
        <p:nvSpPr>
          <p:cNvPr id="19" name="Left Brace 18"/>
          <p:cNvSpPr>
            <a:spLocks/>
          </p:cNvSpPr>
          <p:nvPr/>
        </p:nvSpPr>
        <p:spPr bwMode="auto">
          <a:xfrm rot="5400000">
            <a:off x="3325813" y="2536826"/>
            <a:ext cx="76200" cy="174625"/>
          </a:xfrm>
          <a:prstGeom prst="leftBrace">
            <a:avLst>
              <a:gd name="adj1" fmla="val 8329"/>
              <a:gd name="adj2" fmla="val 50000"/>
            </a:avLst>
          </a:prstGeom>
          <a:noFill/>
          <a:ln w="254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lgn="ctr">
              <a:defRPr/>
            </a:pPr>
            <a:endParaRPr lang="en-US">
              <a:latin typeface="Calibri" charset="0"/>
              <a:ea typeface="ＭＳ Ｐゴシック" charset="-128"/>
            </a:endParaRPr>
          </a:p>
        </p:txBody>
      </p:sp>
      <p:sp>
        <p:nvSpPr>
          <p:cNvPr id="20" name="Left Brace 19"/>
          <p:cNvSpPr>
            <a:spLocks/>
          </p:cNvSpPr>
          <p:nvPr/>
        </p:nvSpPr>
        <p:spPr bwMode="auto">
          <a:xfrm rot="16200000">
            <a:off x="4038600" y="2433638"/>
            <a:ext cx="152400" cy="1981200"/>
          </a:xfrm>
          <a:prstGeom prst="leftBrace">
            <a:avLst>
              <a:gd name="adj1" fmla="val 8306"/>
              <a:gd name="adj2" fmla="val 50000"/>
            </a:avLst>
          </a:prstGeom>
          <a:noFill/>
          <a:ln w="254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lgn="ctr">
              <a:defRPr/>
            </a:pPr>
            <a:endParaRPr lang="en-US">
              <a:latin typeface="Calibri" charset="0"/>
              <a:ea typeface="ＭＳ Ｐゴシック" charset="-128"/>
            </a:endParaRPr>
          </a:p>
        </p:txBody>
      </p:sp>
      <p:sp>
        <p:nvSpPr>
          <p:cNvPr id="21" name="TextBox 20"/>
          <p:cNvSpPr txBox="1">
            <a:spLocks noChangeArrowheads="1"/>
          </p:cNvSpPr>
          <p:nvPr/>
        </p:nvSpPr>
        <p:spPr bwMode="auto">
          <a:xfrm>
            <a:off x="3933825" y="3424238"/>
            <a:ext cx="410690" cy="369332"/>
          </a:xfrm>
          <a:prstGeom prst="rect">
            <a:avLst/>
          </a:prstGeom>
          <a:noFill/>
          <a:ln>
            <a:noFill/>
          </a:ln>
          <a:effectLst>
            <a:outerShdw blurRad="635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a:t>T</a:t>
            </a:r>
            <a:r>
              <a:rPr lang="en-US" sz="1800" baseline="-25000"/>
              <a:t>p</a:t>
            </a:r>
          </a:p>
        </p:txBody>
      </p:sp>
      <p:graphicFrame>
        <p:nvGraphicFramePr>
          <p:cNvPr id="38930" name="Content Placeholder 30"/>
          <p:cNvGraphicFramePr>
            <a:graphicFrameLocks noChangeAspect="1"/>
          </p:cNvGraphicFramePr>
          <p:nvPr/>
        </p:nvGraphicFramePr>
        <p:xfrm>
          <a:off x="7212014" y="1447800"/>
          <a:ext cx="1627187" cy="2895600"/>
        </p:xfrm>
        <a:graphic>
          <a:graphicData uri="http://schemas.openxmlformats.org/presentationml/2006/ole">
            <mc:AlternateContent xmlns:mc="http://schemas.openxmlformats.org/markup-compatibility/2006">
              <mc:Choice xmlns:v="urn:schemas-microsoft-com:vml" Requires="v">
                <p:oleObj name="Equation" r:id="rId2" imgW="812447" imgH="1447172" progId="Equation.3">
                  <p:embed/>
                </p:oleObj>
              </mc:Choice>
              <mc:Fallback>
                <p:oleObj name="Equation" r:id="rId2" imgW="812447" imgH="1447172" progId="Equation.3">
                  <p:embed/>
                  <p:pic>
                    <p:nvPicPr>
                      <p:cNvPr id="38930" name="Content Placeholder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4" y="1447800"/>
                        <a:ext cx="162718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1" name="Content Placeholder 2"/>
          <p:cNvSpPr txBox="1">
            <a:spLocks/>
          </p:cNvSpPr>
          <p:nvPr/>
        </p:nvSpPr>
        <p:spPr bwMode="auto">
          <a:xfrm>
            <a:off x="1828800" y="3962400"/>
            <a:ext cx="4495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800100" indent="-34290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buClr>
                <a:srgbClr val="430467"/>
              </a:buClr>
              <a:buFontTx/>
              <a:buNone/>
            </a:pPr>
            <a:r>
              <a:rPr lang="en-US" altLang="en-US" sz="1800">
                <a:latin typeface="Calibri" charset="0"/>
              </a:rPr>
              <a:t>Where :</a:t>
            </a:r>
          </a:p>
          <a:p>
            <a:pPr lvl="1" eaLnBrk="1" hangingPunct="1">
              <a:buClr>
                <a:srgbClr val="430467"/>
              </a:buClr>
              <a:buFont typeface="Times" charset="0"/>
              <a:buChar char="•"/>
            </a:pPr>
            <a:r>
              <a:rPr lang="en-US" altLang="en-US" sz="1800">
                <a:latin typeface="Calibri" charset="0"/>
                <a:ea typeface="ＭＳ Ｐゴシック" charset="-128"/>
              </a:rPr>
              <a:t>T</a:t>
            </a:r>
            <a:r>
              <a:rPr lang="en-US" altLang="en-US" sz="1800" baseline="-25000">
                <a:latin typeface="Calibri" charset="0"/>
                <a:ea typeface="ＭＳ Ｐゴシック" charset="-128"/>
              </a:rPr>
              <a:t>c</a:t>
            </a:r>
            <a:r>
              <a:rPr lang="en-US" altLang="en-US" sz="1800">
                <a:latin typeface="Calibri" charset="0"/>
                <a:ea typeface="ＭＳ Ｐゴシック" charset="-128"/>
              </a:rPr>
              <a:t> is the Logic Latency</a:t>
            </a:r>
          </a:p>
          <a:p>
            <a:pPr lvl="1" eaLnBrk="1" hangingPunct="1">
              <a:buClr>
                <a:srgbClr val="430467"/>
              </a:buClr>
              <a:buFont typeface="Times" charset="0"/>
              <a:buChar char="•"/>
            </a:pPr>
            <a:r>
              <a:rPr lang="en-US" altLang="en-US" sz="1800">
                <a:latin typeface="Calibri" charset="0"/>
                <a:ea typeface="ＭＳ Ｐゴシック" charset="-128"/>
              </a:rPr>
              <a:t>T</a:t>
            </a:r>
            <a:r>
              <a:rPr lang="en-US" altLang="en-US" sz="1800" baseline="-25000">
                <a:latin typeface="Calibri" charset="0"/>
                <a:ea typeface="ＭＳ Ｐゴシック" charset="-128"/>
              </a:rPr>
              <a:t>p</a:t>
            </a:r>
            <a:r>
              <a:rPr lang="en-US" altLang="en-US" sz="1800">
                <a:latin typeface="Calibri" charset="0"/>
                <a:ea typeface="ＭＳ Ｐゴシック" charset="-128"/>
              </a:rPr>
              <a:t> is the aggregated pipeline latency</a:t>
            </a:r>
          </a:p>
          <a:p>
            <a:pPr lvl="1" eaLnBrk="1" hangingPunct="1">
              <a:buClr>
                <a:srgbClr val="430467"/>
              </a:buClr>
              <a:buFont typeface="Times" charset="0"/>
              <a:buChar char="•"/>
            </a:pPr>
            <a:r>
              <a:rPr lang="en-US" altLang="en-US" sz="1800">
                <a:latin typeface="Calibri" charset="0"/>
                <a:ea typeface="ＭＳ Ｐゴシック" charset="-128"/>
              </a:rPr>
              <a:t>t</a:t>
            </a:r>
            <a:r>
              <a:rPr lang="en-US" altLang="en-US" sz="1800" baseline="-25000">
                <a:latin typeface="Calibri" charset="0"/>
                <a:ea typeface="ＭＳ Ｐゴシック" charset="-128"/>
              </a:rPr>
              <a:t>p</a:t>
            </a:r>
            <a:r>
              <a:rPr lang="en-US" altLang="en-US" sz="1800">
                <a:latin typeface="Calibri" charset="0"/>
                <a:ea typeface="ＭＳ Ｐゴシック" charset="-128"/>
              </a:rPr>
              <a:t> is the latency for each pipelined step</a:t>
            </a:r>
          </a:p>
        </p:txBody>
      </p:sp>
    </p:spTree>
    <p:extLst>
      <p:ext uri="{BB962C8B-B14F-4D97-AF65-F5344CB8AC3E}">
        <p14:creationId xmlns:p14="http://schemas.microsoft.com/office/powerpoint/2010/main" val="19822575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txBox="1">
            <a:spLocks noChangeArrowheads="1"/>
          </p:cNvSpPr>
          <p:nvPr/>
        </p:nvSpPr>
        <p:spPr bwMode="auto">
          <a:xfrm>
            <a:off x="1828801" y="76201"/>
            <a:ext cx="82391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3400" b="1">
                <a:solidFill>
                  <a:srgbClr val="B30838"/>
                </a:solidFill>
              </a:rPr>
              <a:t>Vector Processors</a:t>
            </a:r>
          </a:p>
        </p:txBody>
      </p:sp>
      <p:sp>
        <p:nvSpPr>
          <p:cNvPr id="39938" name="Content Placeholder 9"/>
          <p:cNvSpPr txBox="1">
            <a:spLocks/>
          </p:cNvSpPr>
          <p:nvPr/>
        </p:nvSpPr>
        <p:spPr bwMode="auto">
          <a:xfrm>
            <a:off x="1828801" y="762000"/>
            <a:ext cx="8975725"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1800"/>
              <a:t>Supports fine grained data parallel semantics</a:t>
            </a:r>
          </a:p>
          <a:p>
            <a:pPr lvl="1">
              <a:lnSpc>
                <a:spcPct val="90000"/>
              </a:lnSpc>
            </a:pPr>
            <a:r>
              <a:rPr lang="en-US" altLang="en-US" sz="1800">
                <a:ea typeface="ＭＳ Ｐゴシック" charset="-128"/>
              </a:rPr>
              <a:t>Many instances of same operation performed concurrently under same control element</a:t>
            </a:r>
          </a:p>
          <a:p>
            <a:pPr lvl="1">
              <a:lnSpc>
                <a:spcPct val="90000"/>
              </a:lnSpc>
            </a:pPr>
            <a:r>
              <a:rPr lang="en-US" altLang="en-US" sz="1800">
                <a:ea typeface="ＭＳ Ｐゴシック" charset="-128"/>
              </a:rPr>
              <a:t>Operates on vector data structures rather than single scalar values</a:t>
            </a:r>
          </a:p>
          <a:p>
            <a:pPr lvl="1">
              <a:lnSpc>
                <a:spcPct val="90000"/>
              </a:lnSpc>
            </a:pPr>
            <a:r>
              <a:rPr lang="en-US" altLang="en-US" sz="1800">
                <a:ea typeface="ＭＳ Ｐゴシック" charset="-128"/>
              </a:rPr>
              <a:t>Vector-scalar operations</a:t>
            </a:r>
          </a:p>
          <a:p>
            <a:pPr lvl="2">
              <a:lnSpc>
                <a:spcPct val="90000"/>
              </a:lnSpc>
            </a:pPr>
            <a:r>
              <a:rPr lang="en-US" altLang="en-US" sz="1800">
                <a:ea typeface="ＭＳ Ｐゴシック" charset="-128"/>
              </a:rPr>
              <a:t>Scale a vector by a scalar factor (multiply each vector element by scalar)</a:t>
            </a:r>
          </a:p>
          <a:p>
            <a:pPr lvl="1">
              <a:lnSpc>
                <a:spcPct val="90000"/>
              </a:lnSpc>
            </a:pPr>
            <a:r>
              <a:rPr lang="en-US" altLang="en-US" sz="1800">
                <a:ea typeface="ＭＳ Ｐゴシック" charset="-128"/>
              </a:rPr>
              <a:t>Inter-vector operations</a:t>
            </a:r>
          </a:p>
          <a:p>
            <a:pPr lvl="2">
              <a:lnSpc>
                <a:spcPct val="90000"/>
              </a:lnSpc>
            </a:pPr>
            <a:r>
              <a:rPr lang="en-US" altLang="en-US" sz="1800">
                <a:ea typeface="ＭＳ Ｐゴシック" charset="-128"/>
              </a:rPr>
              <a:t>e.g., Pair wise multiplies</a:t>
            </a:r>
          </a:p>
          <a:p>
            <a:pPr lvl="1">
              <a:lnSpc>
                <a:spcPct val="90000"/>
              </a:lnSpc>
            </a:pPr>
            <a:r>
              <a:rPr lang="en-US" altLang="en-US" sz="1800">
                <a:ea typeface="ＭＳ Ｐゴシック" charset="-128"/>
              </a:rPr>
              <a:t>Intra-vector operation</a:t>
            </a:r>
          </a:p>
          <a:p>
            <a:pPr lvl="2">
              <a:lnSpc>
                <a:spcPct val="90000"/>
              </a:lnSpc>
            </a:pPr>
            <a:r>
              <a:rPr lang="en-US" altLang="en-US" sz="1800">
                <a:ea typeface="ＭＳ Ｐゴシック" charset="-128"/>
              </a:rPr>
              <a:t>Reduction operators</a:t>
            </a:r>
          </a:p>
          <a:p>
            <a:pPr lvl="2">
              <a:lnSpc>
                <a:spcPct val="90000"/>
              </a:lnSpc>
            </a:pPr>
            <a:r>
              <a:rPr lang="en-US" altLang="en-US" sz="1800">
                <a:ea typeface="ＭＳ Ｐゴシック" charset="-128"/>
              </a:rPr>
              <a:t>e.g., sum all elements of a vector</a:t>
            </a:r>
          </a:p>
          <a:p>
            <a:pPr>
              <a:lnSpc>
                <a:spcPct val="90000"/>
              </a:lnSpc>
            </a:pPr>
            <a:r>
              <a:rPr lang="en-US" altLang="en-US" sz="1800">
                <a:ea typeface="ＭＳ Ｐゴシック" charset="-128"/>
              </a:rPr>
              <a:t>Exploits pipeline structure</a:t>
            </a:r>
          </a:p>
          <a:p>
            <a:pPr lvl="1">
              <a:lnSpc>
                <a:spcPct val="90000"/>
              </a:lnSpc>
            </a:pPr>
            <a:r>
              <a:rPr lang="en-US" altLang="en-US" sz="1800">
                <a:ea typeface="ＭＳ Ｐゴシック" charset="-128"/>
              </a:rPr>
              <a:t>Arithmetic units</a:t>
            </a:r>
          </a:p>
          <a:p>
            <a:pPr lvl="1">
              <a:lnSpc>
                <a:spcPct val="90000"/>
              </a:lnSpc>
            </a:pPr>
            <a:r>
              <a:rPr lang="en-US" altLang="en-US" sz="1800">
                <a:ea typeface="ＭＳ Ｐゴシック" charset="-128"/>
              </a:rPr>
              <a:t>Vector registers</a:t>
            </a:r>
          </a:p>
          <a:p>
            <a:pPr lvl="1">
              <a:lnSpc>
                <a:spcPct val="90000"/>
              </a:lnSpc>
            </a:pPr>
            <a:r>
              <a:rPr lang="en-US" altLang="en-US" sz="1800">
                <a:ea typeface="ＭＳ Ｐゴシック" charset="-128"/>
              </a:rPr>
              <a:t>Overlap of memory banks access cycles</a:t>
            </a:r>
          </a:p>
          <a:p>
            <a:pPr lvl="1">
              <a:lnSpc>
                <a:spcPct val="90000"/>
              </a:lnSpc>
            </a:pPr>
            <a:r>
              <a:rPr lang="en-US" altLang="en-US" sz="1800">
                <a:ea typeface="ＭＳ Ｐゴシック" charset="-128"/>
              </a:rPr>
              <a:t>Overlap of communication with computation</a:t>
            </a:r>
          </a:p>
          <a:p>
            <a:pPr>
              <a:lnSpc>
                <a:spcPct val="90000"/>
              </a:lnSpc>
            </a:pPr>
            <a:r>
              <a:rPr lang="en-US" altLang="en-US" sz="1800">
                <a:ea typeface="ＭＳ Ｐゴシック" charset="-128"/>
              </a:rPr>
              <a:t>Limited scaling – upper bound on number of pipeline stages</a:t>
            </a:r>
          </a:p>
        </p:txBody>
      </p:sp>
    </p:spTree>
    <p:extLst>
      <p:ext uri="{BB962C8B-B14F-4D97-AF65-F5344CB8AC3E}">
        <p14:creationId xmlns:p14="http://schemas.microsoft.com/office/powerpoint/2010/main" val="1888154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7088"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Vector Pipeline Architecture</a:t>
            </a:r>
          </a:p>
        </p:txBody>
      </p:sp>
      <p:sp>
        <p:nvSpPr>
          <p:cNvPr id="40962" name="Content Placeholder 3"/>
          <p:cNvSpPr txBox="1">
            <a:spLocks/>
          </p:cNvSpPr>
          <p:nvPr/>
        </p:nvSpPr>
        <p:spPr bwMode="auto">
          <a:xfrm>
            <a:off x="1628776" y="485775"/>
            <a:ext cx="9009063"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2000">
                <a:solidFill>
                  <a:schemeClr val="tx1"/>
                </a:solidFill>
                <a:latin typeface="Arial" charset="0"/>
                <a:ea typeface="MS PGothic" charset="-128"/>
              </a:defRPr>
            </a:lvl1pPr>
            <a:lvl2pPr marL="742950" indent="-285750" defTabSz="457200">
              <a:spcBef>
                <a:spcPct val="20000"/>
              </a:spcBef>
              <a:buChar char="–"/>
              <a:defRPr sz="2000">
                <a:solidFill>
                  <a:schemeClr val="tx1"/>
                </a:solidFill>
                <a:latin typeface="Arial" charset="0"/>
                <a:ea typeface="MS PGothic" charset="-128"/>
              </a:defRPr>
            </a:lvl2pPr>
            <a:lvl3pPr marL="1143000" indent="-228600" defTabSz="457200">
              <a:spcBef>
                <a:spcPct val="20000"/>
              </a:spcBef>
              <a:buChar char="•"/>
              <a:defRPr sz="1600">
                <a:solidFill>
                  <a:schemeClr val="tx1"/>
                </a:solidFill>
                <a:latin typeface="Arial" charset="0"/>
                <a:ea typeface="MS PGothic" charset="-128"/>
              </a:defRPr>
            </a:lvl3pPr>
            <a:lvl4pPr marL="1600200" indent="-228600" defTabSz="457200">
              <a:spcBef>
                <a:spcPct val="20000"/>
              </a:spcBef>
              <a:buChar char="–"/>
              <a:defRPr sz="1600">
                <a:solidFill>
                  <a:schemeClr val="tx1"/>
                </a:solidFill>
                <a:latin typeface="Arial" charset="0"/>
                <a:ea typeface="MS PGothic" charset="-128"/>
              </a:defRPr>
            </a:lvl4pPr>
            <a:lvl5pPr marL="2057400" indent="-228600" defTabSz="457200">
              <a:spcBef>
                <a:spcPct val="20000"/>
              </a:spcBef>
              <a:buChar char="»"/>
              <a:defRPr sz="1600">
                <a:solidFill>
                  <a:schemeClr val="tx1"/>
                </a:solidFill>
                <a:latin typeface="Arial" charset="0"/>
                <a:ea typeface="MS PGothic" charset="-128"/>
              </a:defRPr>
            </a:lvl5pPr>
            <a:lvl6pPr marL="2514600" indent="-228600" defTabSz="4572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defTabSz="4572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defTabSz="4572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defTabSz="4572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buFontTx/>
              <a:buNone/>
            </a:pPr>
            <a:endParaRPr lang="en-US" altLang="en-US"/>
          </a:p>
        </p:txBody>
      </p:sp>
      <p:sp>
        <p:nvSpPr>
          <p:cNvPr id="84" name="Rectangle 83"/>
          <p:cNvSpPr>
            <a:spLocks noChangeArrowheads="1"/>
          </p:cNvSpPr>
          <p:nvPr/>
        </p:nvSpPr>
        <p:spPr bwMode="auto">
          <a:xfrm>
            <a:off x="4143375" y="1400175"/>
            <a:ext cx="1600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85" name="Rectangle 84"/>
          <p:cNvSpPr>
            <a:spLocks noChangeArrowheads="1"/>
          </p:cNvSpPr>
          <p:nvPr/>
        </p:nvSpPr>
        <p:spPr bwMode="auto">
          <a:xfrm>
            <a:off x="42195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86" name="Rectangle 85"/>
          <p:cNvSpPr>
            <a:spLocks noChangeArrowheads="1"/>
          </p:cNvSpPr>
          <p:nvPr/>
        </p:nvSpPr>
        <p:spPr bwMode="auto">
          <a:xfrm>
            <a:off x="43719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87" name="Rectangle 86"/>
          <p:cNvSpPr>
            <a:spLocks noChangeArrowheads="1"/>
          </p:cNvSpPr>
          <p:nvPr/>
        </p:nvSpPr>
        <p:spPr bwMode="auto">
          <a:xfrm>
            <a:off x="45243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88" name="Rectangle 87"/>
          <p:cNvSpPr>
            <a:spLocks noChangeArrowheads="1"/>
          </p:cNvSpPr>
          <p:nvPr/>
        </p:nvSpPr>
        <p:spPr bwMode="auto">
          <a:xfrm>
            <a:off x="46767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89" name="Rectangle 88"/>
          <p:cNvSpPr>
            <a:spLocks noChangeArrowheads="1"/>
          </p:cNvSpPr>
          <p:nvPr/>
        </p:nvSpPr>
        <p:spPr bwMode="auto">
          <a:xfrm>
            <a:off x="48291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0" name="Rectangle 89"/>
          <p:cNvSpPr>
            <a:spLocks noChangeArrowheads="1"/>
          </p:cNvSpPr>
          <p:nvPr/>
        </p:nvSpPr>
        <p:spPr bwMode="auto">
          <a:xfrm>
            <a:off x="49815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1" name="Rectangle 90"/>
          <p:cNvSpPr>
            <a:spLocks noChangeArrowheads="1"/>
          </p:cNvSpPr>
          <p:nvPr/>
        </p:nvSpPr>
        <p:spPr bwMode="auto">
          <a:xfrm>
            <a:off x="51339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2" name="Rectangle 91"/>
          <p:cNvSpPr>
            <a:spLocks noChangeArrowheads="1"/>
          </p:cNvSpPr>
          <p:nvPr/>
        </p:nvSpPr>
        <p:spPr bwMode="auto">
          <a:xfrm>
            <a:off x="52863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3" name="Rectangle 92"/>
          <p:cNvSpPr>
            <a:spLocks noChangeArrowheads="1"/>
          </p:cNvSpPr>
          <p:nvPr/>
        </p:nvSpPr>
        <p:spPr bwMode="auto">
          <a:xfrm>
            <a:off x="54387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4" name="Rectangle 93"/>
          <p:cNvSpPr>
            <a:spLocks noChangeArrowheads="1"/>
          </p:cNvSpPr>
          <p:nvPr/>
        </p:nvSpPr>
        <p:spPr bwMode="auto">
          <a:xfrm>
            <a:off x="5591175" y="14001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40974" name="TextBox 16"/>
          <p:cNvSpPr txBox="1">
            <a:spLocks noChangeArrowheads="1"/>
          </p:cNvSpPr>
          <p:nvPr/>
        </p:nvSpPr>
        <p:spPr bwMode="auto">
          <a:xfrm>
            <a:off x="4143375" y="1095375"/>
            <a:ext cx="1324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latin typeface="Calibri" charset="0"/>
              </a:rPr>
              <a:t>Vector Register (N</a:t>
            </a:r>
            <a:r>
              <a:rPr lang="en-US" altLang="en-US" sz="1100" baseline="-25000">
                <a:latin typeface="Calibri" charset="0"/>
              </a:rPr>
              <a:t>R</a:t>
            </a:r>
            <a:r>
              <a:rPr lang="en-US" altLang="en-US" sz="1100">
                <a:latin typeface="Calibri" charset="0"/>
              </a:rPr>
              <a:t>)</a:t>
            </a:r>
          </a:p>
        </p:txBody>
      </p:sp>
      <p:sp>
        <p:nvSpPr>
          <p:cNvPr id="96" name="Rectangle 95"/>
          <p:cNvSpPr>
            <a:spLocks noChangeArrowheads="1"/>
          </p:cNvSpPr>
          <p:nvPr/>
        </p:nvSpPr>
        <p:spPr bwMode="auto">
          <a:xfrm>
            <a:off x="4143375" y="2390775"/>
            <a:ext cx="1600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7" name="Rectangle 96"/>
          <p:cNvSpPr>
            <a:spLocks noChangeArrowheads="1"/>
          </p:cNvSpPr>
          <p:nvPr/>
        </p:nvSpPr>
        <p:spPr bwMode="auto">
          <a:xfrm>
            <a:off x="42195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8" name="Rectangle 97"/>
          <p:cNvSpPr>
            <a:spLocks noChangeArrowheads="1"/>
          </p:cNvSpPr>
          <p:nvPr/>
        </p:nvSpPr>
        <p:spPr bwMode="auto">
          <a:xfrm>
            <a:off x="43719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99" name="Rectangle 98"/>
          <p:cNvSpPr>
            <a:spLocks noChangeArrowheads="1"/>
          </p:cNvSpPr>
          <p:nvPr/>
        </p:nvSpPr>
        <p:spPr bwMode="auto">
          <a:xfrm>
            <a:off x="45243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0" name="Rectangle 99"/>
          <p:cNvSpPr>
            <a:spLocks noChangeArrowheads="1"/>
          </p:cNvSpPr>
          <p:nvPr/>
        </p:nvSpPr>
        <p:spPr bwMode="auto">
          <a:xfrm>
            <a:off x="46767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1" name="Rectangle 100"/>
          <p:cNvSpPr>
            <a:spLocks noChangeArrowheads="1"/>
          </p:cNvSpPr>
          <p:nvPr/>
        </p:nvSpPr>
        <p:spPr bwMode="auto">
          <a:xfrm>
            <a:off x="48291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2" name="Rectangle 101"/>
          <p:cNvSpPr>
            <a:spLocks noChangeArrowheads="1"/>
          </p:cNvSpPr>
          <p:nvPr/>
        </p:nvSpPr>
        <p:spPr bwMode="auto">
          <a:xfrm>
            <a:off x="49815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3" name="Rectangle 102"/>
          <p:cNvSpPr>
            <a:spLocks noChangeArrowheads="1"/>
          </p:cNvSpPr>
          <p:nvPr/>
        </p:nvSpPr>
        <p:spPr bwMode="auto">
          <a:xfrm>
            <a:off x="51339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4" name="Rectangle 103"/>
          <p:cNvSpPr>
            <a:spLocks noChangeArrowheads="1"/>
          </p:cNvSpPr>
          <p:nvPr/>
        </p:nvSpPr>
        <p:spPr bwMode="auto">
          <a:xfrm>
            <a:off x="52863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5" name="Rectangle 104"/>
          <p:cNvSpPr>
            <a:spLocks noChangeArrowheads="1"/>
          </p:cNvSpPr>
          <p:nvPr/>
        </p:nvSpPr>
        <p:spPr bwMode="auto">
          <a:xfrm>
            <a:off x="54387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6" name="Rectangle 105"/>
          <p:cNvSpPr>
            <a:spLocks noChangeArrowheads="1"/>
          </p:cNvSpPr>
          <p:nvPr/>
        </p:nvSpPr>
        <p:spPr bwMode="auto">
          <a:xfrm>
            <a:off x="5591175" y="2390775"/>
            <a:ext cx="76200" cy="4572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07" name="Flowchart: Connector 106"/>
          <p:cNvSpPr>
            <a:spLocks noChangeArrowheads="1"/>
          </p:cNvSpPr>
          <p:nvPr/>
        </p:nvSpPr>
        <p:spPr bwMode="auto">
          <a:xfrm>
            <a:off x="4829175" y="2009775"/>
            <a:ext cx="46038" cy="46038"/>
          </a:xfrm>
          <a:prstGeom prst="flowChartConnector">
            <a:avLst/>
          </a:prstGeom>
          <a:solidFill>
            <a:schemeClr val="tx1"/>
          </a:solidFill>
          <a:ln w="9525">
            <a:solidFill>
              <a:schemeClr val="tx1"/>
            </a:solidFill>
            <a:round/>
            <a:headEnd/>
            <a:tailEnd/>
          </a:ln>
          <a:effectLst>
            <a:outerShdw blurRad="63500" dist="38100" dir="5400000" algn="t" rotWithShape="0">
              <a:srgbClr val="000000">
                <a:alpha val="39998"/>
              </a:srgbClr>
            </a:outerShdw>
          </a:effectLst>
        </p:spPr>
        <p:txBody>
          <a:bodyPr/>
          <a:lstStyle/>
          <a:p>
            <a:pPr algn="ctr">
              <a:defRPr/>
            </a:pPr>
            <a:endParaRPr lang="en-US">
              <a:latin typeface="Calibri" charset="0"/>
              <a:ea typeface="ＭＳ Ｐゴシック" charset="-128"/>
            </a:endParaRPr>
          </a:p>
        </p:txBody>
      </p:sp>
      <p:sp>
        <p:nvSpPr>
          <p:cNvPr id="108" name="Flowchart: Connector 107"/>
          <p:cNvSpPr>
            <a:spLocks noChangeArrowheads="1"/>
          </p:cNvSpPr>
          <p:nvPr/>
        </p:nvSpPr>
        <p:spPr bwMode="auto">
          <a:xfrm>
            <a:off x="4829175" y="2085975"/>
            <a:ext cx="46038" cy="46038"/>
          </a:xfrm>
          <a:prstGeom prst="flowChartConnector">
            <a:avLst/>
          </a:prstGeom>
          <a:solidFill>
            <a:schemeClr val="tx1"/>
          </a:solidFill>
          <a:ln w="9525">
            <a:solidFill>
              <a:schemeClr val="tx1"/>
            </a:solidFill>
            <a:round/>
            <a:headEnd/>
            <a:tailEnd/>
          </a:ln>
          <a:effectLst>
            <a:outerShdw blurRad="63500" dist="38100" dir="5400000" algn="t" rotWithShape="0">
              <a:srgbClr val="000000">
                <a:alpha val="39998"/>
              </a:srgbClr>
            </a:outerShdw>
          </a:effectLst>
        </p:spPr>
        <p:txBody>
          <a:bodyPr/>
          <a:lstStyle/>
          <a:p>
            <a:pPr algn="ctr">
              <a:defRPr/>
            </a:pPr>
            <a:endParaRPr lang="en-US">
              <a:latin typeface="Calibri" charset="0"/>
              <a:ea typeface="ＭＳ Ｐゴシック" charset="-128"/>
            </a:endParaRPr>
          </a:p>
        </p:txBody>
      </p:sp>
      <p:sp>
        <p:nvSpPr>
          <p:cNvPr id="109" name="Flowchart: Connector 108"/>
          <p:cNvSpPr>
            <a:spLocks noChangeArrowheads="1"/>
          </p:cNvSpPr>
          <p:nvPr/>
        </p:nvSpPr>
        <p:spPr bwMode="auto">
          <a:xfrm>
            <a:off x="4829175" y="2162175"/>
            <a:ext cx="46038" cy="46038"/>
          </a:xfrm>
          <a:prstGeom prst="flowChartConnector">
            <a:avLst/>
          </a:prstGeom>
          <a:solidFill>
            <a:schemeClr val="tx1"/>
          </a:solidFill>
          <a:ln w="9525">
            <a:solidFill>
              <a:schemeClr val="tx1"/>
            </a:solidFill>
            <a:round/>
            <a:headEnd/>
            <a:tailEnd/>
          </a:ln>
          <a:effectLst>
            <a:outerShdw blurRad="63500" dist="38100" dir="5400000" algn="t" rotWithShape="0">
              <a:srgbClr val="000000">
                <a:alpha val="39998"/>
              </a:srgbClr>
            </a:outerShdw>
          </a:effectLst>
        </p:spPr>
        <p:txBody>
          <a:bodyPr/>
          <a:lstStyle/>
          <a:p>
            <a:pPr algn="ctr">
              <a:defRPr/>
            </a:pPr>
            <a:endParaRPr lang="en-US">
              <a:latin typeface="Calibri" charset="0"/>
              <a:ea typeface="ＭＳ Ｐゴシック" charset="-128"/>
            </a:endParaRPr>
          </a:p>
        </p:txBody>
      </p:sp>
      <p:grpSp>
        <p:nvGrpSpPr>
          <p:cNvPr id="40989" name="Group 75"/>
          <p:cNvGrpSpPr>
            <a:grpSpLocks/>
          </p:cNvGrpSpPr>
          <p:nvPr/>
        </p:nvGrpSpPr>
        <p:grpSpPr bwMode="auto">
          <a:xfrm>
            <a:off x="1781175" y="1781175"/>
            <a:ext cx="1905000" cy="685800"/>
            <a:chOff x="1981200" y="3733800"/>
            <a:chExt cx="1905000" cy="685800"/>
          </a:xfrm>
        </p:grpSpPr>
        <p:sp>
          <p:nvSpPr>
            <p:cNvPr id="111" name="Flowchart: Manual Operation 110"/>
            <p:cNvSpPr>
              <a:spLocks noChangeArrowheads="1"/>
            </p:cNvSpPr>
            <p:nvPr/>
          </p:nvSpPr>
          <p:spPr bwMode="auto">
            <a:xfrm rot="5400000">
              <a:off x="19050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2" name="Flowchart: Manual Operation 111"/>
            <p:cNvSpPr>
              <a:spLocks noChangeArrowheads="1"/>
            </p:cNvSpPr>
            <p:nvPr/>
          </p:nvSpPr>
          <p:spPr bwMode="auto">
            <a:xfrm rot="5400000">
              <a:off x="19812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3" name="Flowchart: Manual Operation 112"/>
            <p:cNvSpPr>
              <a:spLocks noChangeArrowheads="1"/>
            </p:cNvSpPr>
            <p:nvPr/>
          </p:nvSpPr>
          <p:spPr bwMode="auto">
            <a:xfrm rot="5400000">
              <a:off x="20574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4" name="Flowchart: Manual Operation 113"/>
            <p:cNvSpPr>
              <a:spLocks noChangeArrowheads="1"/>
            </p:cNvSpPr>
            <p:nvPr/>
          </p:nvSpPr>
          <p:spPr bwMode="auto">
            <a:xfrm rot="5400000">
              <a:off x="21336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5" name="Flowchart: Manual Operation 114"/>
            <p:cNvSpPr>
              <a:spLocks noChangeArrowheads="1"/>
            </p:cNvSpPr>
            <p:nvPr/>
          </p:nvSpPr>
          <p:spPr bwMode="auto">
            <a:xfrm rot="5400000">
              <a:off x="22098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6" name="Flowchart: Manual Operation 115"/>
            <p:cNvSpPr>
              <a:spLocks noChangeArrowheads="1"/>
            </p:cNvSpPr>
            <p:nvPr/>
          </p:nvSpPr>
          <p:spPr bwMode="auto">
            <a:xfrm rot="5400000">
              <a:off x="22860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7" name="Flowchart: Manual Operation 116"/>
            <p:cNvSpPr>
              <a:spLocks noChangeArrowheads="1"/>
            </p:cNvSpPr>
            <p:nvPr/>
          </p:nvSpPr>
          <p:spPr bwMode="auto">
            <a:xfrm rot="5400000">
              <a:off x="23622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8" name="Flowchart: Manual Operation 117"/>
            <p:cNvSpPr>
              <a:spLocks noChangeArrowheads="1"/>
            </p:cNvSpPr>
            <p:nvPr/>
          </p:nvSpPr>
          <p:spPr bwMode="auto">
            <a:xfrm rot="5400000">
              <a:off x="24384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19" name="Flowchart: Manual Operation 118"/>
            <p:cNvSpPr>
              <a:spLocks noChangeArrowheads="1"/>
            </p:cNvSpPr>
            <p:nvPr/>
          </p:nvSpPr>
          <p:spPr bwMode="auto">
            <a:xfrm rot="5400000">
              <a:off x="25146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0" name="Flowchart: Manual Operation 119"/>
            <p:cNvSpPr>
              <a:spLocks noChangeArrowheads="1"/>
            </p:cNvSpPr>
            <p:nvPr/>
          </p:nvSpPr>
          <p:spPr bwMode="auto">
            <a:xfrm rot="5400000">
              <a:off x="25908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1" name="Flowchart: Manual Operation 120"/>
            <p:cNvSpPr>
              <a:spLocks noChangeArrowheads="1"/>
            </p:cNvSpPr>
            <p:nvPr/>
          </p:nvSpPr>
          <p:spPr bwMode="auto">
            <a:xfrm rot="5400000">
              <a:off x="26670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2" name="Flowchart: Manual Operation 121"/>
            <p:cNvSpPr>
              <a:spLocks noChangeArrowheads="1"/>
            </p:cNvSpPr>
            <p:nvPr/>
          </p:nvSpPr>
          <p:spPr bwMode="auto">
            <a:xfrm rot="5400000">
              <a:off x="27432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3" name="Flowchart: Manual Operation 122"/>
            <p:cNvSpPr>
              <a:spLocks noChangeArrowheads="1"/>
            </p:cNvSpPr>
            <p:nvPr/>
          </p:nvSpPr>
          <p:spPr bwMode="auto">
            <a:xfrm rot="5400000">
              <a:off x="28194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4" name="Flowchart: Manual Operation 123"/>
            <p:cNvSpPr>
              <a:spLocks noChangeArrowheads="1"/>
            </p:cNvSpPr>
            <p:nvPr/>
          </p:nvSpPr>
          <p:spPr bwMode="auto">
            <a:xfrm rot="5400000">
              <a:off x="28956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5" name="Flowchart: Manual Operation 124"/>
            <p:cNvSpPr>
              <a:spLocks noChangeArrowheads="1"/>
            </p:cNvSpPr>
            <p:nvPr/>
          </p:nvSpPr>
          <p:spPr bwMode="auto">
            <a:xfrm rot="5400000">
              <a:off x="29718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6" name="Flowchart: Manual Operation 125"/>
            <p:cNvSpPr>
              <a:spLocks noChangeArrowheads="1"/>
            </p:cNvSpPr>
            <p:nvPr/>
          </p:nvSpPr>
          <p:spPr bwMode="auto">
            <a:xfrm rot="5400000">
              <a:off x="30480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7" name="Flowchart: Manual Operation 126"/>
            <p:cNvSpPr>
              <a:spLocks noChangeArrowheads="1"/>
            </p:cNvSpPr>
            <p:nvPr/>
          </p:nvSpPr>
          <p:spPr bwMode="auto">
            <a:xfrm rot="5400000">
              <a:off x="31242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8" name="Flowchart: Manual Operation 127"/>
            <p:cNvSpPr>
              <a:spLocks noChangeArrowheads="1"/>
            </p:cNvSpPr>
            <p:nvPr/>
          </p:nvSpPr>
          <p:spPr bwMode="auto">
            <a:xfrm rot="5400000">
              <a:off x="32004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29" name="Flowchart: Manual Operation 128"/>
            <p:cNvSpPr>
              <a:spLocks noChangeArrowheads="1"/>
            </p:cNvSpPr>
            <p:nvPr/>
          </p:nvSpPr>
          <p:spPr bwMode="auto">
            <a:xfrm rot="5400000">
              <a:off x="32766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30" name="Flowchart: Manual Operation 129"/>
            <p:cNvSpPr>
              <a:spLocks noChangeArrowheads="1"/>
            </p:cNvSpPr>
            <p:nvPr/>
          </p:nvSpPr>
          <p:spPr bwMode="auto">
            <a:xfrm rot="5400000">
              <a:off x="33528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31" name="Flowchart: Manual Operation 130"/>
            <p:cNvSpPr>
              <a:spLocks noChangeArrowheads="1"/>
            </p:cNvSpPr>
            <p:nvPr/>
          </p:nvSpPr>
          <p:spPr bwMode="auto">
            <a:xfrm rot="5400000">
              <a:off x="3429000" y="3962400"/>
              <a:ext cx="533400" cy="228600"/>
            </a:xfrm>
            <a:prstGeom prst="flowChartManualOperation">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63500" dist="20000" dir="5400000" rotWithShape="0">
                <a:srgbClr val="000000">
                  <a:alpha val="37999"/>
                </a:srgbClr>
              </a:outerShdw>
            </a:effectLst>
          </p:spPr>
          <p:txBody>
            <a:bodyPr/>
            <a:lstStyle/>
            <a:p>
              <a:pPr algn="ctr">
                <a:defRPr/>
              </a:pPr>
              <a:endParaRPr lang="en-US">
                <a:latin typeface="Calibri" charset="0"/>
                <a:ea typeface="ＭＳ Ｐゴシック" charset="-128"/>
              </a:endParaRPr>
            </a:p>
          </p:txBody>
        </p:sp>
        <p:sp>
          <p:nvSpPr>
            <p:cNvPr id="132" name="Rounded Rectangle 131"/>
            <p:cNvSpPr/>
            <p:nvPr/>
          </p:nvSpPr>
          <p:spPr bwMode="auto">
            <a:xfrm>
              <a:off x="1981200" y="3733800"/>
              <a:ext cx="1905000" cy="685800"/>
            </a:xfrm>
            <a:prstGeom prst="roundRect">
              <a:avLst/>
            </a:prstGeom>
            <a:noFill/>
            <a:ln w="31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endParaRPr lang="en-US">
                <a:solidFill>
                  <a:schemeClr val="tx1"/>
                </a:solidFill>
              </a:endParaRPr>
            </a:p>
          </p:txBody>
        </p:sp>
      </p:grpSp>
      <p:cxnSp>
        <p:nvCxnSpPr>
          <p:cNvPr id="133" name="Elbow Connector 132"/>
          <p:cNvCxnSpPr>
            <a:cxnSpLocks noChangeShapeType="1"/>
            <a:stCxn id="84" idx="1"/>
          </p:cNvCxnSpPr>
          <p:nvPr/>
        </p:nvCxnSpPr>
        <p:spPr bwMode="auto">
          <a:xfrm rot="10800000" flipV="1">
            <a:off x="3686175" y="1628775"/>
            <a:ext cx="457200" cy="342900"/>
          </a:xfrm>
          <a:prstGeom prst="bentConnector3">
            <a:avLst>
              <a:gd name="adj1" fmla="val 50000"/>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4" name="Elbow Connector 133"/>
          <p:cNvCxnSpPr>
            <a:cxnSpLocks noChangeShapeType="1"/>
            <a:stCxn id="96" idx="1"/>
          </p:cNvCxnSpPr>
          <p:nvPr/>
        </p:nvCxnSpPr>
        <p:spPr bwMode="auto">
          <a:xfrm rot="10800000">
            <a:off x="3686175" y="2238375"/>
            <a:ext cx="457200" cy="381000"/>
          </a:xfrm>
          <a:prstGeom prst="bentConnector3">
            <a:avLst>
              <a:gd name="adj1" fmla="val 50000"/>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0992" name="TextBox 81"/>
          <p:cNvSpPr txBox="1">
            <a:spLocks noChangeArrowheads="1"/>
          </p:cNvSpPr>
          <p:nvPr/>
        </p:nvSpPr>
        <p:spPr bwMode="auto">
          <a:xfrm>
            <a:off x="1933575" y="1476375"/>
            <a:ext cx="1502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latin typeface="Calibri" charset="0"/>
              </a:rPr>
              <a:t>Vector ALU (N</a:t>
            </a:r>
            <a:r>
              <a:rPr lang="en-US" altLang="en-US" sz="1100" baseline="-25000">
                <a:latin typeface="Calibri" charset="0"/>
              </a:rPr>
              <a:t>S </a:t>
            </a:r>
            <a:r>
              <a:rPr lang="en-US" altLang="en-US" sz="1100">
                <a:latin typeface="Calibri" charset="0"/>
              </a:rPr>
              <a:t>Stages) </a:t>
            </a:r>
          </a:p>
        </p:txBody>
      </p:sp>
      <p:sp>
        <p:nvSpPr>
          <p:cNvPr id="136" name="Flowchart: Connector 135"/>
          <p:cNvSpPr>
            <a:spLocks noChangeArrowheads="1"/>
          </p:cNvSpPr>
          <p:nvPr/>
        </p:nvSpPr>
        <p:spPr bwMode="auto">
          <a:xfrm>
            <a:off x="5972175" y="1781175"/>
            <a:ext cx="685800" cy="685800"/>
          </a:xfrm>
          <a:prstGeom prst="flowChartConnector">
            <a:avLst/>
          </a:prstGeom>
          <a:solidFill>
            <a:srgbClr val="A6A6A6"/>
          </a:solidFill>
          <a:ln w="9525">
            <a:solidFill>
              <a:srgbClr val="000000"/>
            </a:solidFill>
            <a:round/>
            <a:headEnd/>
            <a:tailEnd/>
          </a:ln>
          <a:effectLst>
            <a:outerShdw blurRad="63500" dist="23000" dir="5400000" rotWithShape="0">
              <a:srgbClr val="000000">
                <a:alpha val="34998"/>
              </a:srgbClr>
            </a:outerShdw>
          </a:effectLst>
        </p:spPr>
        <p:txBody>
          <a:bodyPr/>
          <a:lstStyle/>
          <a:p>
            <a:pPr algn="ctr">
              <a:defRPr/>
            </a:pPr>
            <a:endParaRPr lang="en-US">
              <a:latin typeface="Calibri" charset="0"/>
              <a:ea typeface="ＭＳ Ｐゴシック" charset="-128"/>
            </a:endParaRPr>
          </a:p>
        </p:txBody>
      </p:sp>
      <p:cxnSp>
        <p:nvCxnSpPr>
          <p:cNvPr id="137" name="Elbow Connector 136"/>
          <p:cNvCxnSpPr>
            <a:cxnSpLocks noChangeShapeType="1"/>
            <a:endCxn id="136" idx="4"/>
          </p:cNvCxnSpPr>
          <p:nvPr/>
        </p:nvCxnSpPr>
        <p:spPr bwMode="auto">
          <a:xfrm rot="16200000" flipH="1">
            <a:off x="4486276" y="638176"/>
            <a:ext cx="3175" cy="3657600"/>
          </a:xfrm>
          <a:prstGeom prst="bentConnector3">
            <a:avLst>
              <a:gd name="adj1" fmla="val 17688889"/>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8" name="Shape 75"/>
          <p:cNvCxnSpPr>
            <a:cxnSpLocks noChangeShapeType="1"/>
            <a:stCxn id="136" idx="1"/>
            <a:endCxn id="84" idx="3"/>
          </p:cNvCxnSpPr>
          <p:nvPr/>
        </p:nvCxnSpPr>
        <p:spPr bwMode="auto">
          <a:xfrm rot="16200000" flipV="1">
            <a:off x="5781676" y="1590676"/>
            <a:ext cx="252413" cy="328613"/>
          </a:xfrm>
          <a:prstGeom prst="bentConnector2">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0996" name="Shape 78"/>
          <p:cNvCxnSpPr>
            <a:cxnSpLocks noChangeShapeType="1"/>
            <a:stCxn id="136" idx="3"/>
            <a:endCxn id="96" idx="3"/>
          </p:cNvCxnSpPr>
          <p:nvPr/>
        </p:nvCxnSpPr>
        <p:spPr bwMode="auto">
          <a:xfrm rot="5400000">
            <a:off x="5781676" y="2328863"/>
            <a:ext cx="252412" cy="328613"/>
          </a:xfrm>
          <a:prstGeom prst="bentConnector2">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40" name="Rectangle 139"/>
          <p:cNvSpPr>
            <a:spLocks noChangeArrowheads="1"/>
          </p:cNvSpPr>
          <p:nvPr/>
        </p:nvSpPr>
        <p:spPr bwMode="auto">
          <a:xfrm>
            <a:off x="7419975" y="2085975"/>
            <a:ext cx="533400" cy="381000"/>
          </a:xfrm>
          <a:prstGeom prst="rect">
            <a:avLst/>
          </a:prstGeom>
          <a:solidFill>
            <a:srgbClr val="C1EC8C"/>
          </a:soli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1</a:t>
            </a:r>
          </a:p>
        </p:txBody>
      </p:sp>
      <p:sp>
        <p:nvSpPr>
          <p:cNvPr id="141" name="Rectangle 140"/>
          <p:cNvSpPr>
            <a:spLocks noChangeArrowheads="1"/>
          </p:cNvSpPr>
          <p:nvPr/>
        </p:nvSpPr>
        <p:spPr bwMode="auto">
          <a:xfrm>
            <a:off x="8105775" y="2085975"/>
            <a:ext cx="533400" cy="381000"/>
          </a:xfrm>
          <a:prstGeom prst="rect">
            <a:avLst/>
          </a:prstGeom>
          <a:solidFill>
            <a:srgbClr val="C1EC8C"/>
          </a:soli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2</a:t>
            </a:r>
          </a:p>
        </p:txBody>
      </p:sp>
      <p:sp>
        <p:nvSpPr>
          <p:cNvPr id="142" name="Rectangle 141"/>
          <p:cNvSpPr>
            <a:spLocks noChangeArrowheads="1"/>
          </p:cNvSpPr>
          <p:nvPr/>
        </p:nvSpPr>
        <p:spPr bwMode="auto">
          <a:xfrm>
            <a:off x="9401175" y="2085975"/>
            <a:ext cx="533400" cy="381000"/>
          </a:xfrm>
          <a:prstGeom prst="rect">
            <a:avLst/>
          </a:prstGeom>
          <a:solidFill>
            <a:srgbClr val="C1EC8C"/>
          </a:solidFill>
          <a:ln w="9525">
            <a:solidFill>
              <a:srgbClr val="BE4B48"/>
            </a:solidFill>
            <a:miter lim="800000"/>
            <a:headEnd/>
            <a:tailEnd/>
          </a:ln>
          <a:effectLst>
            <a:outerShdw blurRad="63500" dist="20000" dir="5400000" rotWithShape="0">
              <a:srgbClr val="000000">
                <a:alpha val="37999"/>
              </a:srgbClr>
            </a:outerShdw>
          </a:effectLst>
        </p:spPr>
        <p:txBody>
          <a:bodyP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N</a:t>
            </a:r>
          </a:p>
        </p:txBody>
      </p:sp>
      <p:sp>
        <p:nvSpPr>
          <p:cNvPr id="41000" name="Flowchart: Connector 85"/>
          <p:cNvSpPr>
            <a:spLocks noChangeArrowheads="1"/>
          </p:cNvSpPr>
          <p:nvPr/>
        </p:nvSpPr>
        <p:spPr bwMode="auto">
          <a:xfrm>
            <a:off x="8791575" y="2238375"/>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41001" name="Flowchart: Connector 86"/>
          <p:cNvSpPr>
            <a:spLocks noChangeArrowheads="1"/>
          </p:cNvSpPr>
          <p:nvPr/>
        </p:nvSpPr>
        <p:spPr bwMode="auto">
          <a:xfrm>
            <a:off x="8943975" y="2238375"/>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41002" name="Flowchart: Connector 87"/>
          <p:cNvSpPr>
            <a:spLocks noChangeArrowheads="1"/>
          </p:cNvSpPr>
          <p:nvPr/>
        </p:nvSpPr>
        <p:spPr bwMode="auto">
          <a:xfrm>
            <a:off x="9096375" y="2238375"/>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cxnSp>
        <p:nvCxnSpPr>
          <p:cNvPr id="146" name="Elbow Connector 145"/>
          <p:cNvCxnSpPr>
            <a:cxnSpLocks noChangeShapeType="1"/>
            <a:stCxn id="136" idx="5"/>
            <a:endCxn id="142" idx="2"/>
          </p:cNvCxnSpPr>
          <p:nvPr/>
        </p:nvCxnSpPr>
        <p:spPr bwMode="auto">
          <a:xfrm rot="16200000" flipH="1">
            <a:off x="8062913" y="862013"/>
            <a:ext cx="100012" cy="3109912"/>
          </a:xfrm>
          <a:prstGeom prst="bentConnector3">
            <a:avLst>
              <a:gd name="adj1" fmla="val 659551"/>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7" name="Straight Arrow Connector 146"/>
          <p:cNvCxnSpPr>
            <a:cxnSpLocks noChangeShapeType="1"/>
          </p:cNvCxnSpPr>
          <p:nvPr/>
        </p:nvCxnSpPr>
        <p:spPr bwMode="auto">
          <a:xfrm rot="5400000">
            <a:off x="7458869" y="2732881"/>
            <a:ext cx="533400" cy="1588"/>
          </a:xfrm>
          <a:prstGeom prst="straightConnector1">
            <a:avLst/>
          </a:prstGeom>
          <a:noFill/>
          <a:ln w="12700">
            <a:solidFill>
              <a:schemeClr val="tx1"/>
            </a:solidFill>
            <a:round/>
            <a:headEnd type="arrow" w="med" len="me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8" name="Straight Arrow Connector 147"/>
          <p:cNvCxnSpPr>
            <a:cxnSpLocks noChangeShapeType="1"/>
          </p:cNvCxnSpPr>
          <p:nvPr/>
        </p:nvCxnSpPr>
        <p:spPr bwMode="auto">
          <a:xfrm rot="5400000">
            <a:off x="8144669" y="2732881"/>
            <a:ext cx="533400" cy="1588"/>
          </a:xfrm>
          <a:prstGeom prst="straightConnector1">
            <a:avLst/>
          </a:prstGeom>
          <a:noFill/>
          <a:ln w="12700">
            <a:solidFill>
              <a:schemeClr val="tx1"/>
            </a:solidFill>
            <a:round/>
            <a:headEnd type="arrow" w="med" len="me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9" name="Elbow Connector 148"/>
          <p:cNvCxnSpPr>
            <a:cxnSpLocks noChangeShapeType="1"/>
            <a:stCxn id="142" idx="0"/>
            <a:endCxn id="136" idx="7"/>
          </p:cNvCxnSpPr>
          <p:nvPr/>
        </p:nvCxnSpPr>
        <p:spPr bwMode="auto">
          <a:xfrm rot="16200000" flipV="1">
            <a:off x="8010526" y="428626"/>
            <a:ext cx="204787" cy="3109912"/>
          </a:xfrm>
          <a:prstGeom prst="bentConnector3">
            <a:avLst>
              <a:gd name="adj1" fmla="val 261000"/>
            </a:avLst>
          </a:prstGeom>
          <a:noFill/>
          <a:ln w="12700">
            <a:solidFill>
              <a:schemeClr val="tx1"/>
            </a:solidFill>
            <a:miter lim="800000"/>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0" name="Straight Arrow Connector 149"/>
          <p:cNvCxnSpPr>
            <a:cxnSpLocks noChangeShapeType="1"/>
          </p:cNvCxnSpPr>
          <p:nvPr/>
        </p:nvCxnSpPr>
        <p:spPr bwMode="auto">
          <a:xfrm rot="5400000">
            <a:off x="7458869" y="1818481"/>
            <a:ext cx="533400" cy="1588"/>
          </a:xfrm>
          <a:prstGeom prst="straightConnector1">
            <a:avLst/>
          </a:prstGeom>
          <a:noFill/>
          <a:ln w="12700">
            <a:solidFill>
              <a:schemeClr val="tx1"/>
            </a:solidFill>
            <a:round/>
            <a:headEnd type="arrow" w="med" len="me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1" name="Straight Arrow Connector 150"/>
          <p:cNvCxnSpPr>
            <a:cxnSpLocks noChangeShapeType="1"/>
          </p:cNvCxnSpPr>
          <p:nvPr/>
        </p:nvCxnSpPr>
        <p:spPr bwMode="auto">
          <a:xfrm rot="5400000">
            <a:off x="8144669" y="1818481"/>
            <a:ext cx="533400" cy="1588"/>
          </a:xfrm>
          <a:prstGeom prst="straightConnector1">
            <a:avLst/>
          </a:prstGeom>
          <a:noFill/>
          <a:ln w="12700">
            <a:solidFill>
              <a:schemeClr val="tx1"/>
            </a:solidFill>
            <a:round/>
            <a:headEnd type="arrow" w="med" len="me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1009" name="TextBox 16"/>
          <p:cNvSpPr txBox="1">
            <a:spLocks noChangeArrowheads="1"/>
          </p:cNvSpPr>
          <p:nvPr/>
        </p:nvSpPr>
        <p:spPr bwMode="auto">
          <a:xfrm>
            <a:off x="7262813" y="1122364"/>
            <a:ext cx="1750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latin typeface="Calibri" charset="0"/>
              </a:rPr>
              <a:t>High speed memory bus</a:t>
            </a:r>
          </a:p>
          <a:p>
            <a:pPr eaLnBrk="1" hangingPunct="1">
              <a:spcBef>
                <a:spcPct val="0"/>
              </a:spcBef>
              <a:buFontTx/>
              <a:buNone/>
            </a:pPr>
            <a:r>
              <a:rPr lang="en-US" altLang="en-US" sz="1100">
                <a:latin typeface="Calibri" charset="0"/>
              </a:rPr>
              <a:t>t</a:t>
            </a:r>
            <a:r>
              <a:rPr lang="en-US" altLang="en-US" sz="1100" baseline="-25000">
                <a:latin typeface="Calibri" charset="0"/>
              </a:rPr>
              <a:t>a</a:t>
            </a:r>
            <a:r>
              <a:rPr lang="en-US" altLang="en-US" sz="1100">
                <a:latin typeface="Calibri" charset="0"/>
              </a:rPr>
              <a:t> : time for memory access</a:t>
            </a:r>
          </a:p>
        </p:txBody>
      </p:sp>
      <p:graphicFrame>
        <p:nvGraphicFramePr>
          <p:cNvPr id="41010" name="Object 72"/>
          <p:cNvGraphicFramePr>
            <a:graphicFrameLocks noChangeAspect="1"/>
          </p:cNvGraphicFramePr>
          <p:nvPr/>
        </p:nvGraphicFramePr>
        <p:xfrm>
          <a:off x="6581775" y="3228976"/>
          <a:ext cx="1447800" cy="1235075"/>
        </p:xfrm>
        <a:graphic>
          <a:graphicData uri="http://schemas.openxmlformats.org/presentationml/2006/ole">
            <mc:AlternateContent xmlns:mc="http://schemas.openxmlformats.org/markup-compatibility/2006">
              <mc:Choice xmlns:v="urn:schemas-microsoft-com:vml" Requires="v">
                <p:oleObj name="Equation" r:id="rId2" imgW="952087" imgH="812447" progId="Equation.3">
                  <p:embed/>
                </p:oleObj>
              </mc:Choice>
              <mc:Fallback>
                <p:oleObj name="Equation" r:id="rId2" imgW="952087" imgH="812447" progId="Equation.3">
                  <p:embed/>
                  <p:pic>
                    <p:nvPicPr>
                      <p:cNvPr id="41010" name="Object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3228976"/>
                        <a:ext cx="1447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11" name="Content Placeholder 2"/>
          <p:cNvSpPr txBox="1">
            <a:spLocks/>
          </p:cNvSpPr>
          <p:nvPr/>
        </p:nvSpPr>
        <p:spPr bwMode="auto">
          <a:xfrm>
            <a:off x="5667375" y="4600575"/>
            <a:ext cx="4114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800100" indent="-34290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buClr>
                <a:srgbClr val="430467"/>
              </a:buClr>
              <a:buFontTx/>
              <a:buNone/>
            </a:pPr>
            <a:r>
              <a:rPr lang="en-US" altLang="en-US" sz="1200">
                <a:latin typeface="Calibri" charset="0"/>
              </a:rPr>
              <a:t>Where :</a:t>
            </a:r>
          </a:p>
          <a:p>
            <a:pPr lvl="1" eaLnBrk="1" hangingPunct="1">
              <a:buClr>
                <a:srgbClr val="430467"/>
              </a:buClr>
              <a:buFont typeface="Times" charset="0"/>
              <a:buChar char="•"/>
            </a:pPr>
            <a:r>
              <a:rPr lang="en-US" altLang="en-US" sz="1200">
                <a:latin typeface="Calibri" charset="0"/>
                <a:ea typeface="ＭＳ Ｐゴシック" charset="-128"/>
              </a:rPr>
              <a:t>t</a:t>
            </a:r>
            <a:r>
              <a:rPr lang="en-US" altLang="en-US" sz="1200" baseline="-25000">
                <a:latin typeface="Calibri" charset="0"/>
                <a:ea typeface="ＭＳ Ｐゴシック" charset="-128"/>
              </a:rPr>
              <a:t>a</a:t>
            </a:r>
            <a:r>
              <a:rPr lang="en-US" altLang="en-US" sz="1200">
                <a:latin typeface="Calibri" charset="0"/>
                <a:ea typeface="ＭＳ Ｐゴシック" charset="-128"/>
              </a:rPr>
              <a:t> is the time for memory access</a:t>
            </a:r>
          </a:p>
          <a:p>
            <a:pPr lvl="1" eaLnBrk="1" hangingPunct="1">
              <a:buClr>
                <a:srgbClr val="430467"/>
              </a:buClr>
              <a:buFont typeface="Times" charset="0"/>
              <a:buChar char="•"/>
            </a:pPr>
            <a:r>
              <a:rPr lang="en-US" altLang="en-US" sz="1200">
                <a:ea typeface="ＭＳ Ｐゴシック" charset="-128"/>
              </a:rPr>
              <a:t>t</a:t>
            </a:r>
            <a:r>
              <a:rPr lang="en-US" altLang="en-US" sz="1200" baseline="-25000">
                <a:ea typeface="ＭＳ Ｐゴシック" charset="-128"/>
              </a:rPr>
              <a:t>s</a:t>
            </a:r>
            <a:r>
              <a:rPr lang="en-US" altLang="en-US" sz="1200">
                <a:ea typeface="ＭＳ Ｐゴシック" charset="-128"/>
              </a:rPr>
              <a:t> is the startup time</a:t>
            </a:r>
          </a:p>
          <a:p>
            <a:pPr lvl="1" eaLnBrk="1" hangingPunct="1">
              <a:buClr>
                <a:srgbClr val="430467"/>
              </a:buClr>
              <a:buFont typeface="Times" charset="0"/>
              <a:buChar char="•"/>
            </a:pPr>
            <a:r>
              <a:rPr lang="en-US" altLang="en-US" sz="1200">
                <a:ea typeface="ＭＳ Ｐゴシック" charset="-128"/>
              </a:rPr>
              <a:t>T</a:t>
            </a:r>
            <a:r>
              <a:rPr lang="en-US" altLang="en-US" sz="1200" baseline="-25000">
                <a:ea typeface="ＭＳ Ｐゴシック" charset="-128"/>
              </a:rPr>
              <a:t>MV</a:t>
            </a:r>
            <a:r>
              <a:rPr lang="en-US" altLang="en-US" sz="1200">
                <a:ea typeface="ＭＳ Ｐゴシック" charset="-128"/>
              </a:rPr>
              <a:t> is the combined time for Memory Vector</a:t>
            </a:r>
            <a:endParaRPr lang="en-US" altLang="en-US" sz="1200">
              <a:latin typeface="Calibri" charset="0"/>
              <a:ea typeface="ＭＳ Ｐゴシック" charset="-128"/>
            </a:endParaRPr>
          </a:p>
          <a:p>
            <a:pPr lvl="1" eaLnBrk="1" hangingPunct="1">
              <a:buClr>
                <a:srgbClr val="430467"/>
              </a:buClr>
              <a:buFont typeface="Times" charset="0"/>
              <a:buChar char="•"/>
            </a:pPr>
            <a:r>
              <a:rPr lang="en-US" altLang="en-US" sz="1200">
                <a:latin typeface="Calibri" charset="0"/>
                <a:ea typeface="ＭＳ Ｐゴシック" charset="-128"/>
              </a:rPr>
              <a:t>P</a:t>
            </a:r>
            <a:r>
              <a:rPr lang="en-US" altLang="en-US" sz="1200" baseline="-25000">
                <a:latin typeface="Calibri" charset="0"/>
                <a:ea typeface="ＭＳ Ｐゴシック" charset="-128"/>
              </a:rPr>
              <a:t>M</a:t>
            </a:r>
            <a:r>
              <a:rPr lang="en-US" altLang="en-US" sz="1200">
                <a:latin typeface="Calibri" charset="0"/>
                <a:ea typeface="ＭＳ Ｐゴシック" charset="-128"/>
              </a:rPr>
              <a:t> is the memory performance</a:t>
            </a:r>
          </a:p>
          <a:p>
            <a:pPr lvl="1" eaLnBrk="1" hangingPunct="1">
              <a:buClr>
                <a:srgbClr val="430467"/>
              </a:buClr>
              <a:buFont typeface="Times" charset="0"/>
              <a:buChar char="•"/>
            </a:pPr>
            <a:r>
              <a:rPr lang="en-US" altLang="en-US" sz="1200">
                <a:latin typeface="Calibri" charset="0"/>
                <a:ea typeface="ＭＳ Ｐゴシック" charset="-128"/>
              </a:rPr>
              <a:t>t</a:t>
            </a:r>
            <a:r>
              <a:rPr lang="en-US" altLang="en-US" sz="1200" baseline="-25000">
                <a:latin typeface="Calibri" charset="0"/>
                <a:ea typeface="ＭＳ Ｐゴシック" charset="-128"/>
              </a:rPr>
              <a:t>c</a:t>
            </a:r>
            <a:r>
              <a:rPr lang="en-US" altLang="en-US" sz="1200">
                <a:latin typeface="Calibri" charset="0"/>
                <a:ea typeface="ＭＳ Ｐゴシック" charset="-128"/>
              </a:rPr>
              <a:t> is the ALU clock time of each step</a:t>
            </a:r>
          </a:p>
        </p:txBody>
      </p:sp>
      <p:graphicFrame>
        <p:nvGraphicFramePr>
          <p:cNvPr id="41012" name="Object 73"/>
          <p:cNvGraphicFramePr>
            <a:graphicFrameLocks noChangeAspect="1"/>
          </p:cNvGraphicFramePr>
          <p:nvPr/>
        </p:nvGraphicFramePr>
        <p:xfrm>
          <a:off x="1781175" y="3228975"/>
          <a:ext cx="3678238" cy="1524000"/>
        </p:xfrm>
        <a:graphic>
          <a:graphicData uri="http://schemas.openxmlformats.org/presentationml/2006/ole">
            <mc:AlternateContent xmlns:mc="http://schemas.openxmlformats.org/markup-compatibility/2006">
              <mc:Choice xmlns:v="urn:schemas-microsoft-com:vml" Requires="v">
                <p:oleObj name="Equation" r:id="rId4" imgW="2819400" imgH="1168400" progId="Equation.3">
                  <p:embed/>
                </p:oleObj>
              </mc:Choice>
              <mc:Fallback>
                <p:oleObj name="Equation" r:id="rId4" imgW="2819400" imgH="1168400" progId="Equation.3">
                  <p:embed/>
                  <p:pic>
                    <p:nvPicPr>
                      <p:cNvPr id="41012"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175" y="3228975"/>
                        <a:ext cx="36782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3" name="Object 74"/>
          <p:cNvGraphicFramePr>
            <a:graphicFrameLocks noChangeAspect="1"/>
          </p:cNvGraphicFramePr>
          <p:nvPr/>
        </p:nvGraphicFramePr>
        <p:xfrm>
          <a:off x="2287589" y="4408489"/>
          <a:ext cx="2071687" cy="1527175"/>
        </p:xfrm>
        <a:graphic>
          <a:graphicData uri="http://schemas.openxmlformats.org/presentationml/2006/ole">
            <mc:AlternateContent xmlns:mc="http://schemas.openxmlformats.org/markup-compatibility/2006">
              <mc:Choice xmlns:v="urn:schemas-microsoft-com:vml" Requires="v">
                <p:oleObj name="Equation" r:id="rId6" imgW="1447800" imgH="1066800" progId="Equation.3">
                  <p:embed/>
                </p:oleObj>
              </mc:Choice>
              <mc:Fallback>
                <p:oleObj name="Equation" r:id="rId6" imgW="1447800" imgH="1066800" progId="Equation.3">
                  <p:embed/>
                  <p:pic>
                    <p:nvPicPr>
                      <p:cNvPr id="41013" name="Object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7589" y="4408489"/>
                        <a:ext cx="2071687"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49502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01838" y="152401"/>
            <a:ext cx="70659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Cray 1</a:t>
            </a:r>
          </a:p>
        </p:txBody>
      </p:sp>
      <p:sp>
        <p:nvSpPr>
          <p:cNvPr id="5" name="Content Placeholder 10"/>
          <p:cNvSpPr txBox="1">
            <a:spLocks/>
          </p:cNvSpPr>
          <p:nvPr/>
        </p:nvSpPr>
        <p:spPr>
          <a:xfrm>
            <a:off x="1538289" y="838201"/>
            <a:ext cx="4916487" cy="39925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Clr>
                <a:srgbClr val="430467"/>
              </a:buClr>
              <a:buFont typeface="Times" charset="0"/>
              <a:buChar char="•"/>
              <a:defRPr/>
            </a:pPr>
            <a:r>
              <a:rPr lang="en-US" kern="0" dirty="0">
                <a:cs typeface="Arial" charset="0"/>
              </a:rPr>
              <a:t>First announced in 1975-6 </a:t>
            </a:r>
          </a:p>
          <a:p>
            <a:pPr>
              <a:buClr>
                <a:srgbClr val="430467"/>
              </a:buClr>
              <a:buFont typeface="Times" charset="0"/>
              <a:buChar char="•"/>
              <a:defRPr/>
            </a:pPr>
            <a:r>
              <a:rPr lang="en-US" kern="0" dirty="0">
                <a:cs typeface="Arial" charset="0"/>
              </a:rPr>
              <a:t>80 MHz Clock rate</a:t>
            </a:r>
          </a:p>
          <a:p>
            <a:pPr>
              <a:buClr>
                <a:srgbClr val="430467"/>
              </a:buClr>
              <a:buFont typeface="Times" charset="0"/>
              <a:buChar char="•"/>
              <a:defRPr/>
            </a:pPr>
            <a:r>
              <a:rPr lang="en-US" kern="0" dirty="0">
                <a:cs typeface="Arial" charset="0"/>
              </a:rPr>
              <a:t>Theoretical peak performance (160 MIPS), average performance 136 megaflops, vector optimized peak performance 150 megaflops</a:t>
            </a:r>
          </a:p>
          <a:p>
            <a:pPr>
              <a:buClr>
                <a:srgbClr val="430467"/>
              </a:buClr>
              <a:buFont typeface="Times" charset="0"/>
              <a:buChar char="•"/>
              <a:defRPr/>
            </a:pPr>
            <a:r>
              <a:rPr lang="en-US" kern="0" dirty="0">
                <a:cs typeface="Arial" charset="0"/>
              </a:rPr>
              <a:t>1-million 64 bit words of high speed memory</a:t>
            </a:r>
          </a:p>
          <a:p>
            <a:pPr>
              <a:buClr>
                <a:srgbClr val="430467"/>
              </a:buClr>
              <a:buFont typeface="Times" charset="0"/>
              <a:buChar char="•"/>
              <a:defRPr/>
            </a:pPr>
            <a:r>
              <a:rPr lang="en-US" kern="0" dirty="0">
                <a:cs typeface="Arial" charset="0"/>
              </a:rPr>
              <a:t> Manufactured by Cray Research Inc.</a:t>
            </a:r>
          </a:p>
          <a:p>
            <a:pPr>
              <a:buClr>
                <a:srgbClr val="430467"/>
              </a:buClr>
              <a:buFont typeface="Times" charset="0"/>
              <a:buChar char="•"/>
              <a:defRPr/>
            </a:pPr>
            <a:r>
              <a:rPr lang="en-US" kern="0" dirty="0">
                <a:cs typeface="Arial" charset="0"/>
              </a:rPr>
              <a:t>First Customer was National Center for Atmospheric Research (NCAR) for 8.86 million dollars.</a:t>
            </a:r>
          </a:p>
          <a:p>
            <a:pPr marL="0" indent="0">
              <a:buNone/>
              <a:defRPr/>
            </a:pPr>
            <a:endParaRPr lang="en-US" kern="0" dirty="0"/>
          </a:p>
        </p:txBody>
      </p:sp>
      <p:pic>
        <p:nvPicPr>
          <p:cNvPr id="6" name="Picture 5"/>
          <p:cNvPicPr>
            <a:picLocks noChangeAspect="1" noChangeArrowheads="1"/>
          </p:cNvPicPr>
          <p:nvPr/>
        </p:nvPicPr>
        <p:blipFill>
          <a:blip r:embed="rId2" cstate="print"/>
          <a:srcRect/>
          <a:stretch>
            <a:fillRect/>
          </a:stretch>
        </p:blipFill>
        <p:spPr bwMode="auto">
          <a:xfrm>
            <a:off x="5070133" y="4536240"/>
            <a:ext cx="1261765" cy="1483560"/>
          </a:xfrm>
          <a:prstGeom prst="ellipse">
            <a:avLst/>
          </a:prstGeom>
          <a:ln>
            <a:noFill/>
          </a:ln>
          <a:effectLst>
            <a:softEdge rad="112500"/>
          </a:effec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95288"/>
            <a:ext cx="3505200" cy="2628900"/>
          </a:xfrm>
          <a:prstGeom prst="rect">
            <a:avLst/>
          </a:prstGeom>
          <a:noFill/>
          <a:ln>
            <a:noFill/>
          </a:ln>
          <a:effectLst>
            <a:outerShdw blurRad="635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Box 5"/>
          <p:cNvSpPr txBox="1">
            <a:spLocks noChangeArrowheads="1"/>
          </p:cNvSpPr>
          <p:nvPr/>
        </p:nvSpPr>
        <p:spPr bwMode="auto">
          <a:xfrm rot="-5400000">
            <a:off x="5853920" y="1406317"/>
            <a:ext cx="17239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600" b="1">
                <a:latin typeface="Calibri" charset="0"/>
              </a:rPr>
              <a:t>The Cray 1 System</a:t>
            </a: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351213"/>
            <a:ext cx="1714500" cy="2286000"/>
          </a:xfrm>
          <a:prstGeom prst="rect">
            <a:avLst/>
          </a:prstGeom>
          <a:noFill/>
          <a:ln>
            <a:noFill/>
          </a:ln>
          <a:effectLst>
            <a:outerShdw blurRad="635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0" y="3354388"/>
            <a:ext cx="1714500" cy="2286000"/>
          </a:xfrm>
          <a:prstGeom prst="rect">
            <a:avLst/>
          </a:prstGeom>
          <a:noFill/>
          <a:ln>
            <a:noFill/>
          </a:ln>
          <a:effectLst>
            <a:outerShdw blurRad="635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Box 8"/>
          <p:cNvSpPr txBox="1">
            <a:spLocks noChangeArrowheads="1"/>
          </p:cNvSpPr>
          <p:nvPr/>
        </p:nvSpPr>
        <p:spPr bwMode="auto">
          <a:xfrm rot="-5400000">
            <a:off x="5921305" y="4160630"/>
            <a:ext cx="17479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600">
                <a:latin typeface="Calibri" charset="0"/>
              </a:rPr>
              <a:t>Cray 1 logic boards</a:t>
            </a:r>
          </a:p>
        </p:txBody>
      </p:sp>
      <p:sp>
        <p:nvSpPr>
          <p:cNvPr id="41993" name="TextBox 11"/>
          <p:cNvSpPr txBox="1">
            <a:spLocks noChangeArrowheads="1"/>
          </p:cNvSpPr>
          <p:nvPr/>
        </p:nvSpPr>
        <p:spPr bwMode="auto">
          <a:xfrm>
            <a:off x="1600201" y="5757864"/>
            <a:ext cx="2595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solidFill>
                  <a:srgbClr val="A6A6A6"/>
                </a:solidFill>
              </a:rPr>
              <a:t>src : http://en.wikipedia.org/wiki/Cray-1</a:t>
            </a:r>
          </a:p>
        </p:txBody>
      </p:sp>
    </p:spTree>
    <p:extLst>
      <p:ext uri="{BB962C8B-B14F-4D97-AF65-F5344CB8AC3E}">
        <p14:creationId xmlns:p14="http://schemas.microsoft.com/office/powerpoint/2010/main" val="1110408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87550" y="152401"/>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Parallel-Vector-Processors: PVP</a:t>
            </a:r>
          </a:p>
        </p:txBody>
      </p:sp>
      <p:sp>
        <p:nvSpPr>
          <p:cNvPr id="4" name="Content Placeholder 2"/>
          <p:cNvSpPr txBox="1">
            <a:spLocks/>
          </p:cNvSpPr>
          <p:nvPr/>
        </p:nvSpPr>
        <p:spPr>
          <a:xfrm>
            <a:off x="1733550" y="950913"/>
            <a:ext cx="8764588" cy="5638800"/>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en-US" kern="0">
                <a:ea typeface="ＭＳ Ｐゴシック" charset="0"/>
                <a:cs typeface="Arial" charset="0"/>
              </a:rPr>
              <a:t>Combines strengths of vector and MPP</a:t>
            </a:r>
          </a:p>
          <a:p>
            <a:pPr lvl="1">
              <a:lnSpc>
                <a:spcPct val="90000"/>
              </a:lnSpc>
              <a:defRPr/>
            </a:pPr>
            <a:r>
              <a:rPr lang="en-US" kern="0">
                <a:ea typeface="ＭＳ Ｐゴシック" charset="0"/>
                <a:cs typeface="Arial" charset="0"/>
              </a:rPr>
              <a:t>Efficiency of vector processing</a:t>
            </a:r>
          </a:p>
          <a:p>
            <a:pPr lvl="2">
              <a:lnSpc>
                <a:spcPct val="90000"/>
              </a:lnSpc>
              <a:defRPr/>
            </a:pPr>
            <a:r>
              <a:rPr lang="en-US" kern="0">
                <a:ea typeface="ＭＳ Ｐゴシック" charset="0"/>
                <a:cs typeface="Arial" charset="0"/>
              </a:rPr>
              <a:t>Capability computing</a:t>
            </a:r>
          </a:p>
          <a:p>
            <a:pPr lvl="1">
              <a:lnSpc>
                <a:spcPct val="90000"/>
              </a:lnSpc>
              <a:defRPr/>
            </a:pPr>
            <a:r>
              <a:rPr lang="en-US" kern="0">
                <a:ea typeface="ＭＳ Ｐゴシック" charset="0"/>
                <a:cs typeface="Arial" charset="0"/>
              </a:rPr>
              <a:t>Scalability of massively parallel processing</a:t>
            </a:r>
          </a:p>
          <a:p>
            <a:pPr lvl="2">
              <a:lnSpc>
                <a:spcPct val="90000"/>
              </a:lnSpc>
              <a:defRPr/>
            </a:pPr>
            <a:r>
              <a:rPr lang="en-US" kern="0">
                <a:ea typeface="ＭＳ Ｐゴシック" charset="0"/>
                <a:cs typeface="Arial" charset="0"/>
              </a:rPr>
              <a:t>Capacity and cooperative computing</a:t>
            </a:r>
          </a:p>
          <a:p>
            <a:pPr>
              <a:lnSpc>
                <a:spcPct val="90000"/>
              </a:lnSpc>
              <a:defRPr/>
            </a:pPr>
            <a:r>
              <a:rPr lang="en-US" kern="0">
                <a:ea typeface="ＭＳ Ｐゴシック" charset="0"/>
                <a:cs typeface="Arial" charset="0"/>
              </a:rPr>
              <a:t>Two levels of parallelism</a:t>
            </a:r>
          </a:p>
          <a:p>
            <a:pPr lvl="1">
              <a:lnSpc>
                <a:spcPct val="90000"/>
              </a:lnSpc>
              <a:defRPr/>
            </a:pPr>
            <a:r>
              <a:rPr lang="en-US" kern="0">
                <a:ea typeface="ＭＳ Ｐゴシック" charset="0"/>
                <a:cs typeface="Arial" charset="0"/>
              </a:rPr>
              <a:t>Ultra fine grain vector parallelism with vector pipelining</a:t>
            </a:r>
          </a:p>
          <a:p>
            <a:pPr lvl="1">
              <a:lnSpc>
                <a:spcPct val="90000"/>
              </a:lnSpc>
              <a:defRPr/>
            </a:pPr>
            <a:r>
              <a:rPr lang="en-US" kern="0">
                <a:ea typeface="ＭＳ Ｐゴシック" charset="0"/>
                <a:cs typeface="Arial" charset="0"/>
              </a:rPr>
              <a:t>Medium to coarse-grain processor </a:t>
            </a:r>
          </a:p>
          <a:p>
            <a:pPr>
              <a:lnSpc>
                <a:spcPct val="90000"/>
              </a:lnSpc>
              <a:defRPr/>
            </a:pPr>
            <a:r>
              <a:rPr lang="en-US" kern="0">
                <a:ea typeface="ＭＳ Ｐゴシック" charset="0"/>
                <a:cs typeface="Arial" charset="0"/>
              </a:rPr>
              <a:t>Memory model</a:t>
            </a:r>
          </a:p>
          <a:p>
            <a:pPr lvl="1">
              <a:lnSpc>
                <a:spcPct val="90000"/>
              </a:lnSpc>
              <a:defRPr/>
            </a:pPr>
            <a:r>
              <a:rPr lang="en-US" kern="0">
                <a:ea typeface="ＭＳ Ｐゴシック" charset="0"/>
                <a:cs typeface="Arial" charset="0"/>
              </a:rPr>
              <a:t>Alternative ways of organizing memory &amp; address space</a:t>
            </a:r>
          </a:p>
          <a:p>
            <a:pPr lvl="1">
              <a:lnSpc>
                <a:spcPct val="90000"/>
              </a:lnSpc>
              <a:defRPr/>
            </a:pPr>
            <a:r>
              <a:rPr lang="en-US" kern="0">
                <a:ea typeface="ＭＳ Ｐゴシック" charset="0"/>
                <a:cs typeface="Arial" charset="0"/>
              </a:rPr>
              <a:t>Distributed memory</a:t>
            </a:r>
          </a:p>
          <a:p>
            <a:pPr lvl="2">
              <a:lnSpc>
                <a:spcPct val="90000"/>
              </a:lnSpc>
              <a:defRPr/>
            </a:pPr>
            <a:r>
              <a:rPr lang="en-US" kern="0">
                <a:ea typeface="ＭＳ Ｐゴシック" charset="0"/>
                <a:cs typeface="Arial" charset="0"/>
              </a:rPr>
              <a:t>Shared memory within node of multiple vector processors</a:t>
            </a:r>
          </a:p>
          <a:p>
            <a:pPr lvl="2">
              <a:lnSpc>
                <a:spcPct val="90000"/>
              </a:lnSpc>
              <a:defRPr/>
            </a:pPr>
            <a:r>
              <a:rPr lang="en-US" kern="0">
                <a:ea typeface="ＭＳ Ｐゴシック" charset="0"/>
                <a:cs typeface="Arial" charset="0"/>
              </a:rPr>
              <a:t>Fragmented or decoupled address space between nodes</a:t>
            </a:r>
          </a:p>
          <a:p>
            <a:pPr lvl="1">
              <a:lnSpc>
                <a:spcPct val="90000"/>
              </a:lnSpc>
              <a:defRPr/>
            </a:pPr>
            <a:r>
              <a:rPr lang="en-US" kern="0">
                <a:ea typeface="ＭＳ Ｐゴシック" charset="0"/>
                <a:cs typeface="Arial" charset="0"/>
              </a:rPr>
              <a:t>Partitioned global address space</a:t>
            </a:r>
          </a:p>
          <a:p>
            <a:pPr lvl="2">
              <a:lnSpc>
                <a:spcPct val="90000"/>
              </a:lnSpc>
              <a:defRPr/>
            </a:pPr>
            <a:r>
              <a:rPr lang="en-US" kern="0">
                <a:ea typeface="ＭＳ Ｐゴシック" charset="0"/>
                <a:cs typeface="Arial" charset="0"/>
              </a:rPr>
              <a:t>Globally accessible address space</a:t>
            </a:r>
          </a:p>
          <a:p>
            <a:pPr lvl="2">
              <a:lnSpc>
                <a:spcPct val="90000"/>
              </a:lnSpc>
              <a:defRPr/>
            </a:pPr>
            <a:r>
              <a:rPr lang="en-US" kern="0">
                <a:ea typeface="ＭＳ Ｐゴシック" charset="0"/>
                <a:cs typeface="Arial" charset="0"/>
              </a:rPr>
              <a:t>No cache coherence between nodes</a:t>
            </a:r>
            <a:endParaRPr lang="en-US" kern="0" dirty="0">
              <a:ea typeface="ＭＳ Ｐゴシック" charset="0"/>
              <a:cs typeface="Arial" charset="0"/>
            </a:endParaRPr>
          </a:p>
        </p:txBody>
      </p:sp>
    </p:spTree>
    <p:extLst>
      <p:ext uri="{BB962C8B-B14F-4D97-AF65-F5344CB8AC3E}">
        <p14:creationId xmlns:p14="http://schemas.microsoft.com/office/powerpoint/2010/main" val="1004481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914525" y="388939"/>
            <a:ext cx="81534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PVP (e.g. Cray- XMP)</a:t>
            </a:r>
          </a:p>
        </p:txBody>
      </p:sp>
      <p:pic>
        <p:nvPicPr>
          <p:cNvPr id="44034" name="Content Placeholder 4" descr="PV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1190626"/>
            <a:ext cx="8977313"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671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1200" y="15240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SIMD Array</a:t>
            </a:r>
          </a:p>
        </p:txBody>
      </p:sp>
      <p:sp>
        <p:nvSpPr>
          <p:cNvPr id="5" name="Rectangle 3"/>
          <p:cNvSpPr txBox="1">
            <a:spLocks noChangeArrowheads="1"/>
          </p:cNvSpPr>
          <p:nvPr/>
        </p:nvSpPr>
        <p:spPr>
          <a:xfrm>
            <a:off x="1714500" y="762000"/>
            <a:ext cx="8953500" cy="5638800"/>
          </a:xfrm>
          <a:prstGeom prst="rect">
            <a:avLst/>
          </a:prstGeom>
        </p:spPr>
        <p:txBody>
          <a:bodyPr>
            <a:normAutofit lnSpcReduction="10000"/>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SIMD semantics</a:t>
            </a:r>
          </a:p>
          <a:p>
            <a:pPr lvl="1">
              <a:defRPr/>
            </a:pPr>
            <a:r>
              <a:rPr lang="en-US" u="sng" kern="0">
                <a:ea typeface="ＭＳ Ｐゴシック" charset="0"/>
                <a:cs typeface="Arial" charset="0"/>
              </a:rPr>
              <a:t>S</a:t>
            </a:r>
            <a:r>
              <a:rPr lang="en-US" kern="0">
                <a:ea typeface="ＭＳ Ｐゴシック" charset="0"/>
                <a:cs typeface="Arial" charset="0"/>
              </a:rPr>
              <a:t>ingle </a:t>
            </a:r>
            <a:r>
              <a:rPr lang="en-US" u="sng" kern="0">
                <a:ea typeface="ＭＳ Ｐゴシック" charset="0"/>
                <a:cs typeface="Arial" charset="0"/>
              </a:rPr>
              <a:t>I</a:t>
            </a:r>
            <a:r>
              <a:rPr lang="en-US" kern="0">
                <a:ea typeface="ＭＳ Ｐゴシック" charset="0"/>
                <a:cs typeface="Arial" charset="0"/>
              </a:rPr>
              <a:t>nstruction stream </a:t>
            </a:r>
            <a:r>
              <a:rPr lang="en-US" u="sng" kern="0">
                <a:ea typeface="ＭＳ Ｐゴシック" charset="0"/>
                <a:cs typeface="Arial" charset="0"/>
              </a:rPr>
              <a:t>M</a:t>
            </a:r>
            <a:r>
              <a:rPr lang="en-US" kern="0">
                <a:ea typeface="ＭＳ Ｐゴシック" charset="0"/>
                <a:cs typeface="Arial" charset="0"/>
              </a:rPr>
              <a:t>ultiple </a:t>
            </a:r>
            <a:r>
              <a:rPr lang="en-US" u="sng" kern="0">
                <a:ea typeface="ＭＳ Ｐゴシック" charset="0"/>
                <a:cs typeface="Arial" charset="0"/>
              </a:rPr>
              <a:t>D</a:t>
            </a:r>
            <a:r>
              <a:rPr lang="en-US" kern="0">
                <a:ea typeface="ＭＳ Ｐゴシック" charset="0"/>
                <a:cs typeface="Arial" charset="0"/>
              </a:rPr>
              <a:t>ata stream</a:t>
            </a:r>
          </a:p>
          <a:p>
            <a:pPr lvl="1">
              <a:defRPr/>
            </a:pPr>
            <a:r>
              <a:rPr lang="en-US" kern="0">
                <a:ea typeface="ＭＳ Ｐゴシック" charset="0"/>
                <a:cs typeface="Arial" charset="0"/>
              </a:rPr>
              <a:t>Data set partitioned in to blocks upon which</a:t>
            </a:r>
          </a:p>
          <a:p>
            <a:pPr lvl="2">
              <a:defRPr/>
            </a:pPr>
            <a:r>
              <a:rPr lang="en-US" kern="0">
                <a:ea typeface="ＭＳ Ｐゴシック" charset="0"/>
                <a:cs typeface="Arial" charset="0"/>
              </a:rPr>
              <a:t>One or two dimensions (vectors or matrices)</a:t>
            </a:r>
          </a:p>
          <a:p>
            <a:pPr lvl="1">
              <a:defRPr/>
            </a:pPr>
            <a:r>
              <a:rPr lang="en-US" kern="0">
                <a:ea typeface="ＭＳ Ｐゴシック" charset="0"/>
                <a:cs typeface="Arial" charset="0"/>
              </a:rPr>
              <a:t>Each data block is processed separately</a:t>
            </a:r>
          </a:p>
          <a:p>
            <a:pPr lvl="1">
              <a:defRPr/>
            </a:pPr>
            <a:r>
              <a:rPr lang="en-US" kern="0">
                <a:ea typeface="ＭＳ Ｐゴシック" charset="0"/>
                <a:cs typeface="Arial" charset="0"/>
              </a:rPr>
              <a:t>Each data block is controlled by same instruction sequence</a:t>
            </a:r>
          </a:p>
          <a:p>
            <a:pPr lvl="1">
              <a:defRPr/>
            </a:pPr>
            <a:r>
              <a:rPr lang="en-US" kern="0">
                <a:ea typeface="ＭＳ Ｐゴシック" charset="0"/>
                <a:cs typeface="Arial" charset="0"/>
              </a:rPr>
              <a:t>Data exchange cycle</a:t>
            </a:r>
          </a:p>
          <a:p>
            <a:pPr>
              <a:defRPr/>
            </a:pPr>
            <a:r>
              <a:rPr lang="en-US" kern="0">
                <a:ea typeface="ＭＳ Ｐゴシック" charset="0"/>
                <a:cs typeface="Arial" charset="0"/>
              </a:rPr>
              <a:t>SIMD Parallel Structure</a:t>
            </a:r>
          </a:p>
          <a:p>
            <a:pPr lvl="1">
              <a:defRPr/>
            </a:pPr>
            <a:r>
              <a:rPr lang="en-US" kern="0">
                <a:ea typeface="ＭＳ Ｐゴシック" charset="0"/>
                <a:cs typeface="Arial" charset="0"/>
              </a:rPr>
              <a:t>Node Array of arithmetic units, each coupled to local memory</a:t>
            </a:r>
          </a:p>
          <a:p>
            <a:pPr lvl="1">
              <a:defRPr/>
            </a:pPr>
            <a:r>
              <a:rPr lang="en-US" kern="0">
                <a:ea typeface="ＭＳ Ｐゴシック" charset="0"/>
                <a:cs typeface="Arial" charset="0"/>
              </a:rPr>
              <a:t>Interconnect network for global data exchange</a:t>
            </a:r>
          </a:p>
          <a:p>
            <a:pPr lvl="1">
              <a:defRPr/>
            </a:pPr>
            <a:r>
              <a:rPr lang="en-US" kern="0">
                <a:ea typeface="ＭＳ Ｐゴシック" charset="0"/>
                <a:cs typeface="Arial" charset="0"/>
              </a:rPr>
              <a:t>Single controller to issue instructions to array nodes</a:t>
            </a:r>
          </a:p>
          <a:p>
            <a:pPr lvl="2">
              <a:defRPr/>
            </a:pPr>
            <a:r>
              <a:rPr lang="en-US" kern="0">
                <a:ea typeface="ＭＳ Ｐゴシック" charset="0"/>
                <a:cs typeface="Arial" charset="0"/>
              </a:rPr>
              <a:t>Early systems broadcast one instruction at a time</a:t>
            </a:r>
          </a:p>
          <a:p>
            <a:pPr lvl="2">
              <a:defRPr/>
            </a:pPr>
            <a:r>
              <a:rPr lang="en-US" kern="0">
                <a:ea typeface="ＭＳ Ｐゴシック" charset="0"/>
                <a:cs typeface="Arial" charset="0"/>
              </a:rPr>
              <a:t>Modern systems point to sequence of cached instructions</a:t>
            </a:r>
          </a:p>
          <a:p>
            <a:pPr>
              <a:defRPr/>
            </a:pPr>
            <a:r>
              <a:rPr lang="en-US" kern="0">
                <a:ea typeface="ＭＳ Ｐゴシック" charset="0"/>
                <a:cs typeface="Arial" charset="0"/>
              </a:rPr>
              <a:t>SPMD</a:t>
            </a:r>
          </a:p>
          <a:p>
            <a:pPr lvl="1">
              <a:defRPr/>
            </a:pPr>
            <a:r>
              <a:rPr lang="en-US" kern="0">
                <a:ea typeface="ＭＳ Ｐゴシック" charset="0"/>
                <a:cs typeface="Arial" charset="0"/>
              </a:rPr>
              <a:t>Single Program Multiple Data Stream</a:t>
            </a:r>
          </a:p>
          <a:p>
            <a:pPr lvl="1">
              <a:defRPr/>
            </a:pPr>
            <a:r>
              <a:rPr lang="en-US" kern="0">
                <a:ea typeface="ＭＳ Ｐゴシック" charset="0"/>
                <a:cs typeface="Arial" charset="0"/>
              </a:rPr>
              <a:t>Microprocessor based system where each node runs same program</a:t>
            </a:r>
            <a:endParaRPr lang="en-US" kern="0" dirty="0">
              <a:ea typeface="ＭＳ Ｐゴシック" charset="0"/>
              <a:cs typeface="Arial" charset="0"/>
            </a:endParaRPr>
          </a:p>
        </p:txBody>
      </p:sp>
    </p:spTree>
    <p:extLst>
      <p:ext uri="{BB962C8B-B14F-4D97-AF65-F5344CB8AC3E}">
        <p14:creationId xmlns:p14="http://schemas.microsoft.com/office/powerpoint/2010/main" val="103583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050D-0A7B-44B0-A489-AFB89D3996A4}"/>
              </a:ext>
            </a:extLst>
          </p:cNvPr>
          <p:cNvSpPr>
            <a:spLocks noGrp="1"/>
          </p:cNvSpPr>
          <p:nvPr>
            <p:ph type="title"/>
          </p:nvPr>
        </p:nvSpPr>
        <p:spPr/>
        <p:txBody>
          <a:bodyPr/>
          <a:lstStyle/>
          <a:p>
            <a:r>
              <a:rPr lang="en-CA" dirty="0"/>
              <a:t>Topics</a:t>
            </a:r>
          </a:p>
        </p:txBody>
      </p:sp>
      <p:sp>
        <p:nvSpPr>
          <p:cNvPr id="5" name="Content Placeholder 4">
            <a:extLst>
              <a:ext uri="{FF2B5EF4-FFF2-40B4-BE49-F238E27FC236}">
                <a16:creationId xmlns:a16="http://schemas.microsoft.com/office/drawing/2014/main" id="{01A16C81-857D-44A1-9104-390ACFB5FA2D}"/>
              </a:ext>
            </a:extLst>
          </p:cNvPr>
          <p:cNvSpPr>
            <a:spLocks noGrp="1"/>
          </p:cNvSpPr>
          <p:nvPr>
            <p:ph sz="half" idx="1"/>
          </p:nvPr>
        </p:nvSpPr>
        <p:spPr/>
        <p:txBody>
          <a:bodyPr>
            <a:normAutofit fontScale="85000" lnSpcReduction="20000"/>
          </a:bodyPr>
          <a:lstStyle/>
          <a:p>
            <a:pPr marL="514350" lvl="0" indent="-514350">
              <a:buFont typeface="+mj-lt"/>
              <a:buAutoNum type="arabicPeriod"/>
            </a:pPr>
            <a:r>
              <a:rPr lang="en-CA" dirty="0"/>
              <a:t>Introduction</a:t>
            </a:r>
          </a:p>
          <a:p>
            <a:pPr marL="514350" lvl="0" indent="-514350">
              <a:buFont typeface="+mj-lt"/>
              <a:buAutoNum type="arabicPeriod"/>
            </a:pPr>
            <a:r>
              <a:rPr lang="en-CA" dirty="0"/>
              <a:t>HPC Architecture</a:t>
            </a:r>
          </a:p>
          <a:p>
            <a:pPr marL="514350" lvl="0" indent="-514350">
              <a:buFont typeface="+mj-lt"/>
              <a:buAutoNum type="arabicPeriod"/>
            </a:pPr>
            <a:r>
              <a:rPr lang="en-CA" dirty="0"/>
              <a:t>Commodity Clusters</a:t>
            </a:r>
          </a:p>
          <a:p>
            <a:pPr marL="514350" lvl="0" indent="-514350">
              <a:buFont typeface="+mj-lt"/>
              <a:buAutoNum type="arabicPeriod"/>
            </a:pPr>
            <a:r>
              <a:rPr lang="en-CA" dirty="0"/>
              <a:t>Benchmarking</a:t>
            </a:r>
          </a:p>
          <a:p>
            <a:pPr marL="514350" lvl="0" indent="-514350">
              <a:buFont typeface="+mj-lt"/>
              <a:buAutoNum type="arabicPeriod"/>
            </a:pPr>
            <a:r>
              <a:rPr lang="en-CA" dirty="0"/>
              <a:t>The Essential Moab</a:t>
            </a:r>
          </a:p>
          <a:p>
            <a:pPr marL="514350" lvl="0" indent="-514350">
              <a:buFont typeface="+mj-lt"/>
              <a:buAutoNum type="arabicPeriod"/>
            </a:pPr>
            <a:r>
              <a:rPr lang="en-CA" dirty="0"/>
              <a:t>SMP</a:t>
            </a:r>
          </a:p>
          <a:p>
            <a:pPr marL="514350" lvl="0" indent="-514350">
              <a:buFont typeface="+mj-lt"/>
              <a:buAutoNum type="arabicPeriod"/>
            </a:pPr>
            <a:r>
              <a:rPr lang="en-CA" dirty="0"/>
              <a:t>The Essential OpenMP</a:t>
            </a:r>
          </a:p>
          <a:p>
            <a:pPr marL="514350" lvl="0" indent="-514350">
              <a:buFont typeface="+mj-lt"/>
              <a:buAutoNum type="arabicPeriod"/>
            </a:pPr>
            <a:r>
              <a:rPr lang="en-CA" dirty="0"/>
              <a:t>The Essential MPI</a:t>
            </a:r>
          </a:p>
          <a:p>
            <a:pPr marL="514350" lvl="0" indent="-514350">
              <a:buFont typeface="+mj-lt"/>
              <a:buAutoNum type="arabicPeriod"/>
            </a:pPr>
            <a:r>
              <a:rPr lang="en-CA" dirty="0"/>
              <a:t>Parallel Algorithms</a:t>
            </a:r>
          </a:p>
          <a:p>
            <a:pPr marL="514350" lvl="0" indent="-514350">
              <a:buFont typeface="+mj-lt"/>
              <a:buAutoNum type="arabicPeriod"/>
            </a:pPr>
            <a:r>
              <a:rPr lang="en-CA" dirty="0"/>
              <a:t>Libraries</a:t>
            </a:r>
          </a:p>
          <a:p>
            <a:endParaRPr lang="en-CA" dirty="0"/>
          </a:p>
        </p:txBody>
      </p:sp>
      <p:sp>
        <p:nvSpPr>
          <p:cNvPr id="6" name="Content Placeholder 5">
            <a:extLst>
              <a:ext uri="{FF2B5EF4-FFF2-40B4-BE49-F238E27FC236}">
                <a16:creationId xmlns:a16="http://schemas.microsoft.com/office/drawing/2014/main" id="{96BA2559-D931-4918-B267-26CB2493BA2E}"/>
              </a:ext>
            </a:extLst>
          </p:cNvPr>
          <p:cNvSpPr>
            <a:spLocks noGrp="1"/>
          </p:cNvSpPr>
          <p:nvPr>
            <p:ph sz="half" idx="2"/>
          </p:nvPr>
        </p:nvSpPr>
        <p:spPr/>
        <p:txBody>
          <a:bodyPr>
            <a:normAutofit fontScale="85000" lnSpcReduction="20000"/>
          </a:bodyPr>
          <a:lstStyle/>
          <a:p>
            <a:pPr marL="514350" lvl="0" indent="-514350">
              <a:buFont typeface="+mj-lt"/>
              <a:buAutoNum type="arabicPeriod" startAt="11"/>
            </a:pPr>
            <a:r>
              <a:rPr lang="en-CA" dirty="0"/>
              <a:t>Operating Systems</a:t>
            </a:r>
          </a:p>
          <a:p>
            <a:pPr marL="514350" lvl="0" indent="-514350">
              <a:buFont typeface="+mj-lt"/>
              <a:buAutoNum type="arabicPeriod" startAt="11"/>
            </a:pPr>
            <a:r>
              <a:rPr lang="en-CA" dirty="0"/>
              <a:t>Scientific Visualization</a:t>
            </a:r>
          </a:p>
          <a:p>
            <a:pPr marL="514350" lvl="0" indent="-514350">
              <a:buFont typeface="+mj-lt"/>
              <a:buAutoNum type="arabicPeriod" startAt="11"/>
            </a:pPr>
            <a:r>
              <a:rPr lang="en-CA" dirty="0"/>
              <a:t>Performance Monitoring</a:t>
            </a:r>
          </a:p>
          <a:p>
            <a:pPr marL="514350" lvl="0" indent="-514350">
              <a:buFont typeface="+mj-lt"/>
              <a:buAutoNum type="arabicPeriod" startAt="11"/>
            </a:pPr>
            <a:r>
              <a:rPr lang="en-CA" dirty="0"/>
              <a:t>Debugging</a:t>
            </a:r>
          </a:p>
          <a:p>
            <a:pPr marL="514350" lvl="0" indent="-514350">
              <a:buFont typeface="+mj-lt"/>
              <a:buAutoNum type="arabicPeriod" startAt="11"/>
            </a:pPr>
            <a:r>
              <a:rPr lang="en-CA" dirty="0"/>
              <a:t>Accelerators</a:t>
            </a:r>
          </a:p>
          <a:p>
            <a:pPr marL="514350" lvl="0" indent="-514350">
              <a:buFont typeface="+mj-lt"/>
              <a:buAutoNum type="arabicPeriod" startAt="11"/>
            </a:pPr>
            <a:r>
              <a:rPr lang="en-CA" dirty="0"/>
              <a:t>Essential </a:t>
            </a:r>
            <a:r>
              <a:rPr lang="en-CA" dirty="0" err="1"/>
              <a:t>OpenACC</a:t>
            </a:r>
            <a:endParaRPr lang="en-CA" dirty="0"/>
          </a:p>
          <a:p>
            <a:pPr marL="514350" lvl="0" indent="-514350">
              <a:buFont typeface="+mj-lt"/>
              <a:buAutoNum type="arabicPeriod" startAt="11"/>
            </a:pPr>
            <a:r>
              <a:rPr lang="en-CA" dirty="0"/>
              <a:t>Mass Storage</a:t>
            </a:r>
          </a:p>
          <a:p>
            <a:pPr marL="514350" lvl="0" indent="-514350">
              <a:buFont typeface="+mj-lt"/>
              <a:buAutoNum type="arabicPeriod" startAt="11"/>
            </a:pPr>
            <a:r>
              <a:rPr lang="en-CA" dirty="0"/>
              <a:t>File Systems</a:t>
            </a:r>
          </a:p>
          <a:p>
            <a:pPr marL="514350" lvl="0" indent="-514350">
              <a:buFont typeface="+mj-lt"/>
              <a:buAutoNum type="arabicPeriod" startAt="11"/>
            </a:pPr>
            <a:r>
              <a:rPr lang="en-CA" dirty="0"/>
              <a:t>Map Reduce</a:t>
            </a:r>
          </a:p>
          <a:p>
            <a:pPr marL="514350" lvl="0" indent="-514350">
              <a:buFont typeface="+mj-lt"/>
              <a:buAutoNum type="arabicPeriod" startAt="11"/>
            </a:pPr>
            <a:r>
              <a:rPr lang="en-CA" dirty="0"/>
              <a:t>Checkpointing</a:t>
            </a:r>
          </a:p>
          <a:p>
            <a:pPr marL="514350" lvl="0" indent="-514350">
              <a:buFont typeface="+mj-lt"/>
              <a:buAutoNum type="arabicPeriod" startAt="11"/>
            </a:pPr>
            <a:r>
              <a:rPr lang="en-CA" dirty="0"/>
              <a:t>Beyond (Next Steps)</a:t>
            </a:r>
          </a:p>
          <a:p>
            <a:endParaRPr lang="en-CA" dirty="0"/>
          </a:p>
        </p:txBody>
      </p:sp>
    </p:spTree>
    <p:extLst>
      <p:ext uri="{BB962C8B-B14F-4D97-AF65-F5344CB8AC3E}">
        <p14:creationId xmlns:p14="http://schemas.microsoft.com/office/powerpoint/2010/main" val="1013821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63714" y="123826"/>
            <a:ext cx="607377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Simplified SIMD Diagram</a:t>
            </a:r>
          </a:p>
        </p:txBody>
      </p:sp>
      <p:grpSp>
        <p:nvGrpSpPr>
          <p:cNvPr id="46082" name="Group 97"/>
          <p:cNvGrpSpPr>
            <a:grpSpLocks/>
          </p:cNvGrpSpPr>
          <p:nvPr/>
        </p:nvGrpSpPr>
        <p:grpSpPr bwMode="auto">
          <a:xfrm>
            <a:off x="2514600" y="2238375"/>
            <a:ext cx="1600200" cy="3429000"/>
            <a:chOff x="624" y="1632"/>
            <a:chExt cx="1008" cy="2160"/>
          </a:xfrm>
        </p:grpSpPr>
        <p:sp>
          <p:nvSpPr>
            <p:cNvPr id="8" name="Rectangle 7"/>
            <p:cNvSpPr>
              <a:spLocks noChangeArrowheads="1"/>
            </p:cNvSpPr>
            <p:nvPr/>
          </p:nvSpPr>
          <p:spPr bwMode="auto">
            <a:xfrm>
              <a:off x="624" y="1632"/>
              <a:ext cx="1008" cy="2160"/>
            </a:xfrm>
            <a:prstGeom prst="rect">
              <a:avLst/>
            </a:prstGeom>
            <a:solidFill>
              <a:srgbClr val="C7CFCB"/>
            </a:solidFill>
            <a:ln w="9525">
              <a:solidFill>
                <a:schemeClr val="tx1"/>
              </a:solidFill>
              <a:round/>
              <a:headEnd/>
              <a:tailEnd/>
            </a:ln>
            <a:effectLst>
              <a:outerShdw blurRad="63500" dist="38100" dir="2700000" algn="tl" rotWithShape="0">
                <a:srgbClr val="000000">
                  <a:alpha val="39998"/>
                </a:srgbClr>
              </a:outerShdw>
            </a:effectLst>
          </p:spPr>
          <p:txBody>
            <a:bodyPr/>
            <a:lstStyle/>
            <a:p>
              <a:pPr>
                <a:defRPr/>
              </a:pPr>
              <a:endParaRPr lang="en-US">
                <a:latin typeface="Calibri" charset="0"/>
                <a:ea typeface="ＭＳ Ｐゴシック" charset="-128"/>
              </a:endParaRPr>
            </a:p>
          </p:txBody>
        </p:sp>
        <p:sp>
          <p:nvSpPr>
            <p:cNvPr id="9" name="Rectangle 8"/>
            <p:cNvSpPr/>
            <p:nvPr/>
          </p:nvSpPr>
          <p:spPr bwMode="auto">
            <a:xfrm>
              <a:off x="779" y="2256"/>
              <a:ext cx="672" cy="336"/>
            </a:xfrm>
            <a:prstGeom prst="rect">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p:spPr>
          <p:txBody>
            <a:bodyPr anchor="ct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I</a:t>
              </a:r>
            </a:p>
          </p:txBody>
        </p:sp>
        <p:sp>
          <p:nvSpPr>
            <p:cNvPr id="10" name="Rectangle 9"/>
            <p:cNvSpPr/>
            <p:nvPr/>
          </p:nvSpPr>
          <p:spPr bwMode="auto">
            <a:xfrm>
              <a:off x="779" y="2784"/>
              <a:ext cx="672" cy="336"/>
            </a:xfrm>
            <a:prstGeom prst="rect">
              <a:avLst/>
            </a:prstGeom>
            <a:solidFill>
              <a:schemeClr val="accent1"/>
            </a:solidFill>
            <a:ln w="19050" cap="flat" cmpd="sng" algn="ctr">
              <a:solidFill>
                <a:schemeClr val="accent2">
                  <a:lumMod val="60000"/>
                  <a:lumOff val="40000"/>
                </a:schemeClr>
              </a:solidFill>
              <a:prstDash val="solid"/>
              <a:round/>
              <a:headEnd type="none" w="med" len="med"/>
              <a:tailEnd type="none" w="med" len="med"/>
            </a:ln>
            <a:effectLst/>
          </p:spPr>
          <p:txBody>
            <a:bodyPr anchor="ct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D</a:t>
              </a:r>
            </a:p>
          </p:txBody>
        </p:sp>
        <p:sp>
          <p:nvSpPr>
            <p:cNvPr id="11" name="Trapezoid 10"/>
            <p:cNvSpPr/>
            <p:nvPr/>
          </p:nvSpPr>
          <p:spPr bwMode="auto">
            <a:xfrm>
              <a:off x="960" y="3317"/>
              <a:ext cx="576" cy="288"/>
            </a:xfrm>
            <a:prstGeom prst="trapezoid">
              <a:avLst>
                <a:gd name="adj" fmla="val 4369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scene3d>
              <a:camera prst="orthographicFront">
                <a:rot lat="0" lon="0" rev="10800000"/>
              </a:camera>
              <a:lightRig rig="threePt" dir="t"/>
            </a:scene3d>
          </p:spPr>
          <p:txBody>
            <a:bodyPr/>
            <a:lstStyle/>
            <a:p>
              <a:pPr>
                <a:defRPr/>
              </a:pPr>
              <a:endParaRPr lang="en-US"/>
            </a:p>
          </p:txBody>
        </p:sp>
        <p:sp>
          <p:nvSpPr>
            <p:cNvPr id="12" name="Isosceles Triangle 11"/>
            <p:cNvSpPr/>
            <p:nvPr/>
          </p:nvSpPr>
          <p:spPr bwMode="auto">
            <a:xfrm>
              <a:off x="1200" y="3300"/>
              <a:ext cx="96" cy="96"/>
            </a:xfrm>
            <a:prstGeom prst="triangle">
              <a:avLst/>
            </a:prstGeom>
            <a:solidFill>
              <a:schemeClr val="bg1">
                <a:lumMod val="75000"/>
              </a:schemeClr>
            </a:solidFill>
            <a:ln w="9525" cap="flat" cmpd="sng" algn="ctr">
              <a:solidFill>
                <a:schemeClr val="bg1">
                  <a:lumMod val="75000"/>
                </a:schemeClr>
              </a:solidFill>
              <a:prstDash val="solid"/>
              <a:round/>
              <a:headEnd type="none" w="med" len="med"/>
              <a:tailEnd type="none" w="med" len="med"/>
            </a:ln>
            <a:effectLst/>
            <a:scene3d>
              <a:camera prst="orthographicFront">
                <a:rot lat="0" lon="0" rev="10800000"/>
              </a:camera>
              <a:lightRig rig="threePt" dir="t"/>
            </a:scene3d>
          </p:spPr>
          <p:txBody>
            <a:bodyPr/>
            <a:lstStyle/>
            <a:p>
              <a:pPr>
                <a:defRPr/>
              </a:pPr>
              <a:endParaRPr lang="en-US"/>
            </a:p>
          </p:txBody>
        </p:sp>
        <p:cxnSp>
          <p:nvCxnSpPr>
            <p:cNvPr id="46170" name="Straight Arrow Connector 107"/>
            <p:cNvCxnSpPr>
              <a:cxnSpLocks noChangeShapeType="1"/>
            </p:cNvCxnSpPr>
            <p:nvPr/>
          </p:nvCxnSpPr>
          <p:spPr bwMode="auto">
            <a:xfrm rot="5400000">
              <a:off x="1296" y="3216"/>
              <a:ext cx="192" cy="2"/>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71" name="Straight Arrow Connector 108"/>
            <p:cNvCxnSpPr>
              <a:cxnSpLocks noChangeShapeType="1"/>
            </p:cNvCxnSpPr>
            <p:nvPr/>
          </p:nvCxnSpPr>
          <p:spPr bwMode="auto">
            <a:xfrm rot="5400000">
              <a:off x="1008" y="3215"/>
              <a:ext cx="192" cy="1"/>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72" name="Elbow Connector 110"/>
            <p:cNvCxnSpPr>
              <a:cxnSpLocks noChangeShapeType="1"/>
            </p:cNvCxnSpPr>
            <p:nvPr/>
          </p:nvCxnSpPr>
          <p:spPr bwMode="auto">
            <a:xfrm rot="16200000" flipV="1">
              <a:off x="816" y="3168"/>
              <a:ext cx="481" cy="385"/>
            </a:xfrm>
            <a:prstGeom prst="bentConnector3">
              <a:avLst>
                <a:gd name="adj1" fmla="val -20579"/>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6173" name="Oval 115"/>
            <p:cNvSpPr>
              <a:spLocks noChangeArrowheads="1"/>
            </p:cNvSpPr>
            <p:nvPr/>
          </p:nvSpPr>
          <p:spPr bwMode="auto">
            <a:xfrm>
              <a:off x="779" y="1728"/>
              <a:ext cx="672" cy="384"/>
            </a:xfrm>
            <a:prstGeom prst="ellipse">
              <a:avLst/>
            </a:prstGeom>
            <a:solidFill>
              <a:srgbClr val="DC6AD7"/>
            </a:solidFill>
            <a:ln w="9525">
              <a:solidFill>
                <a:schemeClr val="tx1"/>
              </a:solidFill>
              <a:round/>
              <a:headEnd/>
              <a:tailEnd/>
            </a:ln>
          </p:spPr>
          <p:txBody>
            <a:bodyPr lIns="0" tIns="0" rIns="0" bIns="0"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1200">
                  <a:latin typeface="Calibri" charset="0"/>
                </a:rPr>
                <a:t>Sequencer</a:t>
              </a:r>
            </a:p>
          </p:txBody>
        </p:sp>
        <p:cxnSp>
          <p:nvCxnSpPr>
            <p:cNvPr id="46174" name="Straight Arrow Connector 118"/>
            <p:cNvCxnSpPr>
              <a:cxnSpLocks noChangeShapeType="1"/>
            </p:cNvCxnSpPr>
            <p:nvPr/>
          </p:nvCxnSpPr>
          <p:spPr bwMode="auto">
            <a:xfrm rot="5400000" flipH="1" flipV="1">
              <a:off x="1043" y="2179"/>
              <a:ext cx="144"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8" name="Rectangle 17"/>
          <p:cNvSpPr>
            <a:spLocks noChangeArrowheads="1"/>
          </p:cNvSpPr>
          <p:nvPr/>
        </p:nvSpPr>
        <p:spPr bwMode="auto">
          <a:xfrm>
            <a:off x="6629400" y="2619375"/>
            <a:ext cx="3124200" cy="3124200"/>
          </a:xfrm>
          <a:prstGeom prst="rect">
            <a:avLst/>
          </a:prstGeom>
          <a:solidFill>
            <a:srgbClr val="F2DCDB"/>
          </a:solidFill>
          <a:ln w="12700">
            <a:solidFill>
              <a:srgbClr val="595959"/>
            </a:solidFill>
            <a:round/>
            <a:headEnd/>
            <a:tailEnd/>
          </a:ln>
          <a:effectLst>
            <a:outerShdw blurRad="63500" dist="38100" dir="2700000" algn="tl" rotWithShape="0">
              <a:srgbClr val="000000">
                <a:alpha val="39998"/>
              </a:srgbClr>
            </a:outerShdw>
          </a:effectLst>
        </p:spPr>
        <p:txBody>
          <a:bodyPr/>
          <a:lstStyle/>
          <a:p>
            <a:pPr>
              <a:defRPr/>
            </a:pPr>
            <a:endParaRPr lang="en-US">
              <a:latin typeface="Calibri" charset="0"/>
              <a:ea typeface="ＭＳ Ｐゴシック" charset="-128"/>
            </a:endParaRPr>
          </a:p>
        </p:txBody>
      </p:sp>
      <p:sp>
        <p:nvSpPr>
          <p:cNvPr id="46084" name="TextBox 15"/>
          <p:cNvSpPr txBox="1">
            <a:spLocks noChangeArrowheads="1"/>
          </p:cNvSpPr>
          <p:nvPr/>
        </p:nvSpPr>
        <p:spPr bwMode="auto">
          <a:xfrm>
            <a:off x="7363223" y="5743575"/>
            <a:ext cx="1670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0"/>
              </a:spcBef>
              <a:buFontTx/>
              <a:buNone/>
            </a:pPr>
            <a:r>
              <a:rPr lang="en-US" altLang="en-US" sz="1800">
                <a:latin typeface="Calibri" charset="0"/>
              </a:rPr>
              <a:t>Data Processors</a:t>
            </a:r>
          </a:p>
        </p:txBody>
      </p:sp>
      <p:cxnSp>
        <p:nvCxnSpPr>
          <p:cNvPr id="46085" name="Straight Connector 17"/>
          <p:cNvCxnSpPr>
            <a:cxnSpLocks noChangeShapeType="1"/>
          </p:cNvCxnSpPr>
          <p:nvPr/>
        </p:nvCxnSpPr>
        <p:spPr bwMode="auto">
          <a:xfrm>
            <a:off x="6223000" y="3254375"/>
            <a:ext cx="32004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86" name="Straight Connector 19"/>
          <p:cNvCxnSpPr>
            <a:cxnSpLocks noChangeShapeType="1"/>
          </p:cNvCxnSpPr>
          <p:nvPr/>
        </p:nvCxnSpPr>
        <p:spPr bwMode="auto">
          <a:xfrm rot="5400000" flipH="1" flipV="1">
            <a:off x="6860382" y="3266282"/>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87" name="Straight Connector 23"/>
          <p:cNvCxnSpPr>
            <a:cxnSpLocks noChangeShapeType="1"/>
          </p:cNvCxnSpPr>
          <p:nvPr/>
        </p:nvCxnSpPr>
        <p:spPr bwMode="auto">
          <a:xfrm rot="5400000" flipH="1" flipV="1">
            <a:off x="7479507" y="3266282"/>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88" name="Straight Connector 25"/>
          <p:cNvCxnSpPr>
            <a:cxnSpLocks noChangeShapeType="1"/>
          </p:cNvCxnSpPr>
          <p:nvPr/>
        </p:nvCxnSpPr>
        <p:spPr bwMode="auto">
          <a:xfrm rot="5400000" flipH="1" flipV="1">
            <a:off x="9308307" y="3266282"/>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89" name="Straight Connector 26"/>
          <p:cNvCxnSpPr>
            <a:cxnSpLocks noChangeShapeType="1"/>
          </p:cNvCxnSpPr>
          <p:nvPr/>
        </p:nvCxnSpPr>
        <p:spPr bwMode="auto">
          <a:xfrm>
            <a:off x="5918200" y="5075239"/>
            <a:ext cx="35052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90" name="Straight Connector 27"/>
          <p:cNvCxnSpPr>
            <a:cxnSpLocks noChangeShapeType="1"/>
          </p:cNvCxnSpPr>
          <p:nvPr/>
        </p:nvCxnSpPr>
        <p:spPr bwMode="auto">
          <a:xfrm rot="5400000" flipH="1" flipV="1">
            <a:off x="6868319" y="5196681"/>
            <a:ext cx="2286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91" name="Straight Connector 30"/>
          <p:cNvCxnSpPr>
            <a:cxnSpLocks noChangeShapeType="1"/>
          </p:cNvCxnSpPr>
          <p:nvPr/>
        </p:nvCxnSpPr>
        <p:spPr bwMode="auto">
          <a:xfrm rot="5400000" flipH="1" flipV="1">
            <a:off x="9306719" y="5196681"/>
            <a:ext cx="2286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92" name="Straight Connector 31"/>
          <p:cNvCxnSpPr>
            <a:cxnSpLocks noChangeShapeType="1"/>
          </p:cNvCxnSpPr>
          <p:nvPr/>
        </p:nvCxnSpPr>
        <p:spPr bwMode="auto">
          <a:xfrm>
            <a:off x="6375400" y="4473575"/>
            <a:ext cx="30480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93" name="Straight Connector 32"/>
          <p:cNvCxnSpPr>
            <a:cxnSpLocks noChangeShapeType="1"/>
          </p:cNvCxnSpPr>
          <p:nvPr/>
        </p:nvCxnSpPr>
        <p:spPr bwMode="auto">
          <a:xfrm rot="5400000" flipH="1" flipV="1">
            <a:off x="6860382" y="4366420"/>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094" name="Straight Connector 34"/>
          <p:cNvCxnSpPr>
            <a:cxnSpLocks noChangeShapeType="1"/>
          </p:cNvCxnSpPr>
          <p:nvPr/>
        </p:nvCxnSpPr>
        <p:spPr bwMode="auto">
          <a:xfrm rot="5400000" flipH="1" flipV="1">
            <a:off x="8073232" y="4366420"/>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sp>
        <p:nvSpPr>
          <p:cNvPr id="46095" name="TextBox 38"/>
          <p:cNvSpPr txBox="1">
            <a:spLocks noChangeArrowheads="1"/>
          </p:cNvSpPr>
          <p:nvPr/>
        </p:nvSpPr>
        <p:spPr bwMode="auto">
          <a:xfrm>
            <a:off x="8526463" y="2619375"/>
            <a:ext cx="463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800">
                <a:latin typeface="Calibri" charset="0"/>
              </a:rPr>
              <a:t>. . .</a:t>
            </a:r>
          </a:p>
        </p:txBody>
      </p:sp>
      <p:sp>
        <p:nvSpPr>
          <p:cNvPr id="46096" name="TextBox 38"/>
          <p:cNvSpPr txBox="1">
            <a:spLocks noChangeArrowheads="1"/>
          </p:cNvSpPr>
          <p:nvPr/>
        </p:nvSpPr>
        <p:spPr bwMode="auto">
          <a:xfrm>
            <a:off x="7737476" y="5053013"/>
            <a:ext cx="684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800">
                <a:latin typeface="Calibri" charset="0"/>
              </a:rPr>
              <a:t>. . . . .</a:t>
            </a:r>
          </a:p>
        </p:txBody>
      </p:sp>
      <p:cxnSp>
        <p:nvCxnSpPr>
          <p:cNvPr id="46097" name="Straight Connector 25"/>
          <p:cNvCxnSpPr>
            <a:cxnSpLocks noChangeShapeType="1"/>
          </p:cNvCxnSpPr>
          <p:nvPr/>
        </p:nvCxnSpPr>
        <p:spPr bwMode="auto">
          <a:xfrm rot="5400000" flipH="1" flipV="1">
            <a:off x="8089107" y="3266282"/>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sp>
        <p:nvSpPr>
          <p:cNvPr id="33" name="TextBox 38"/>
          <p:cNvSpPr txBox="1">
            <a:spLocks noChangeArrowheads="1"/>
          </p:cNvSpPr>
          <p:nvPr/>
        </p:nvSpPr>
        <p:spPr bwMode="auto">
          <a:xfrm>
            <a:off x="6561746" y="4545250"/>
            <a:ext cx="463588" cy="369332"/>
          </a:xfrm>
          <a:prstGeom prst="rect">
            <a:avLst/>
          </a:prstGeom>
          <a:noFill/>
          <a:ln w="9525">
            <a:noFill/>
            <a:miter lim="800000"/>
            <a:headEnd/>
            <a:tailEnd/>
          </a:ln>
          <a:scene3d>
            <a:camera prst="orthographicFront">
              <a:rot lat="0" lon="0" rev="5400000"/>
            </a:camera>
            <a:lightRig rig="threePt" dir="t"/>
          </a:scene3d>
        </p:spPr>
        <p:txBody>
          <a:bodyPr wrap="none">
            <a:spAutoFit/>
          </a:bodyPr>
          <a:lstStyle/>
          <a:p>
            <a:pPr>
              <a:defRPr/>
            </a:pPr>
            <a:r>
              <a:rPr lang="en-US" dirty="0"/>
              <a:t>. . .</a:t>
            </a:r>
          </a:p>
        </p:txBody>
      </p:sp>
      <p:sp>
        <p:nvSpPr>
          <p:cNvPr id="34" name="TextBox 38"/>
          <p:cNvSpPr txBox="1">
            <a:spLocks noChangeArrowheads="1"/>
          </p:cNvSpPr>
          <p:nvPr/>
        </p:nvSpPr>
        <p:spPr bwMode="auto">
          <a:xfrm>
            <a:off x="9000146" y="4550013"/>
            <a:ext cx="463588" cy="369332"/>
          </a:xfrm>
          <a:prstGeom prst="rect">
            <a:avLst/>
          </a:prstGeom>
          <a:noFill/>
          <a:ln w="9525">
            <a:noFill/>
            <a:miter lim="800000"/>
            <a:headEnd/>
            <a:tailEnd/>
          </a:ln>
          <a:scene3d>
            <a:camera prst="orthographicFront">
              <a:rot lat="0" lon="0" rev="5400000"/>
            </a:camera>
            <a:lightRig rig="threePt" dir="t"/>
          </a:scene3d>
        </p:spPr>
        <p:txBody>
          <a:bodyPr wrap="none">
            <a:spAutoFit/>
          </a:bodyPr>
          <a:lstStyle/>
          <a:p>
            <a:pPr>
              <a:defRPr/>
            </a:pPr>
            <a:r>
              <a:rPr lang="en-US" dirty="0"/>
              <a:t>. . .</a:t>
            </a:r>
          </a:p>
        </p:txBody>
      </p:sp>
      <p:cxnSp>
        <p:nvCxnSpPr>
          <p:cNvPr id="46100" name="Straight Connector 34"/>
          <p:cNvCxnSpPr>
            <a:cxnSpLocks noChangeShapeType="1"/>
          </p:cNvCxnSpPr>
          <p:nvPr/>
        </p:nvCxnSpPr>
        <p:spPr bwMode="auto">
          <a:xfrm rot="5400000" flipH="1" flipV="1">
            <a:off x="7479507" y="4358482"/>
            <a:ext cx="228600" cy="1587"/>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36" name="Straight Connector 35"/>
          <p:cNvCxnSpPr/>
          <p:nvPr/>
        </p:nvCxnSpPr>
        <p:spPr bwMode="auto">
          <a:xfrm>
            <a:off x="8534400" y="5081589"/>
            <a:ext cx="533400" cy="1587"/>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cxnSp>
        <p:nvCxnSpPr>
          <p:cNvPr id="37" name="Straight Connector 36"/>
          <p:cNvCxnSpPr/>
          <p:nvPr/>
        </p:nvCxnSpPr>
        <p:spPr bwMode="auto">
          <a:xfrm>
            <a:off x="8534400" y="4471989"/>
            <a:ext cx="533400" cy="1587"/>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cxnSp>
        <p:nvCxnSpPr>
          <p:cNvPr id="38" name="Straight Connector 37"/>
          <p:cNvCxnSpPr/>
          <p:nvPr/>
        </p:nvCxnSpPr>
        <p:spPr bwMode="auto">
          <a:xfrm>
            <a:off x="8534400" y="3252789"/>
            <a:ext cx="533400" cy="1587"/>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cxnSp>
        <p:nvCxnSpPr>
          <p:cNvPr id="46104" name="Straight Connector 23"/>
          <p:cNvCxnSpPr>
            <a:cxnSpLocks noChangeShapeType="1"/>
          </p:cNvCxnSpPr>
          <p:nvPr/>
        </p:nvCxnSpPr>
        <p:spPr bwMode="auto">
          <a:xfrm rot="5400000" flipH="1" flipV="1">
            <a:off x="6277769" y="4595019"/>
            <a:ext cx="2286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105" name="Straight Connector 23"/>
          <p:cNvCxnSpPr>
            <a:cxnSpLocks noChangeShapeType="1"/>
          </p:cNvCxnSpPr>
          <p:nvPr/>
        </p:nvCxnSpPr>
        <p:spPr bwMode="auto">
          <a:xfrm rot="10800000">
            <a:off x="5638800" y="4702175"/>
            <a:ext cx="744538"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106" name="Straight Connector 23"/>
          <p:cNvCxnSpPr>
            <a:cxnSpLocks noChangeShapeType="1"/>
          </p:cNvCxnSpPr>
          <p:nvPr/>
        </p:nvCxnSpPr>
        <p:spPr bwMode="auto">
          <a:xfrm rot="10800000">
            <a:off x="5486400" y="4556125"/>
            <a:ext cx="744538"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107" name="Straight Connector 23"/>
          <p:cNvCxnSpPr>
            <a:cxnSpLocks noChangeShapeType="1"/>
          </p:cNvCxnSpPr>
          <p:nvPr/>
        </p:nvCxnSpPr>
        <p:spPr bwMode="auto">
          <a:xfrm rot="5400000" flipH="1" flipV="1">
            <a:off x="5583238" y="3910013"/>
            <a:ext cx="1295400"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sp>
        <p:nvSpPr>
          <p:cNvPr id="43" name="Rectangle 42"/>
          <p:cNvSpPr>
            <a:spLocks noChangeArrowheads="1"/>
          </p:cNvSpPr>
          <p:nvPr/>
        </p:nvSpPr>
        <p:spPr bwMode="auto">
          <a:xfrm>
            <a:off x="5029200" y="4364038"/>
            <a:ext cx="914400" cy="914400"/>
          </a:xfrm>
          <a:prstGeom prst="rect">
            <a:avLst/>
          </a:prstGeom>
          <a:solidFill>
            <a:srgbClr val="FFC000"/>
          </a:solidFill>
          <a:ln w="19050">
            <a:solidFill>
              <a:schemeClr val="tx1"/>
            </a:solidFill>
            <a:round/>
            <a:headEnd/>
            <a:tailEnd/>
          </a:ln>
          <a:effectLst>
            <a:outerShdw blurRad="63500" dist="38100" dir="2700000" algn="tl" rotWithShape="0">
              <a:srgbClr val="000000">
                <a:alpha val="39998"/>
              </a:srgbClr>
            </a:outerShdw>
          </a:effectLst>
        </p:spPr>
        <p:txBody>
          <a:bodyPr anchor="ctr"/>
          <a:lstStyle/>
          <a:p>
            <a:pPr>
              <a:defRPr/>
            </a:pPr>
            <a:r>
              <a:rPr lang="en-US">
                <a:latin typeface="Calibri" charset="0"/>
                <a:ea typeface="ＭＳ Ｐゴシック" charset="-128"/>
              </a:rPr>
              <a:t>Switch</a:t>
            </a:r>
          </a:p>
        </p:txBody>
      </p:sp>
      <p:cxnSp>
        <p:nvCxnSpPr>
          <p:cNvPr id="46109" name="Straight Connector 23"/>
          <p:cNvCxnSpPr>
            <a:cxnSpLocks noChangeShapeType="1"/>
          </p:cNvCxnSpPr>
          <p:nvPr/>
        </p:nvCxnSpPr>
        <p:spPr bwMode="auto">
          <a:xfrm rot="5400000" flipH="1" flipV="1">
            <a:off x="5965032" y="4893470"/>
            <a:ext cx="228600" cy="1587"/>
          </a:xfrm>
          <a:prstGeom prst="line">
            <a:avLst/>
          </a:prstGeom>
          <a:noFill/>
          <a:ln w="28575">
            <a:solidFill>
              <a:srgbClr val="00B050"/>
            </a:solidFill>
            <a:prstDash val="sysDot"/>
            <a:round/>
            <a:headEnd/>
            <a:tailEnd/>
          </a:ln>
          <a:extLst>
            <a:ext uri="{909E8E84-426E-40DD-AFC4-6F175D3DCCD1}">
              <a14:hiddenFill xmlns:a14="http://schemas.microsoft.com/office/drawing/2010/main">
                <a:noFill/>
              </a14:hiddenFill>
            </a:ext>
          </a:extLst>
        </p:spPr>
      </p:cxnSp>
      <p:cxnSp>
        <p:nvCxnSpPr>
          <p:cNvPr id="46110" name="Straight Connector 34"/>
          <p:cNvCxnSpPr>
            <a:cxnSpLocks noChangeShapeType="1"/>
          </p:cNvCxnSpPr>
          <p:nvPr/>
        </p:nvCxnSpPr>
        <p:spPr bwMode="auto">
          <a:xfrm rot="5400000" flipH="1" flipV="1">
            <a:off x="9300369" y="4366419"/>
            <a:ext cx="22860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cxnSp>
        <p:nvCxnSpPr>
          <p:cNvPr id="46111" name="Straight Connector 17"/>
          <p:cNvCxnSpPr>
            <a:cxnSpLocks noChangeShapeType="1"/>
          </p:cNvCxnSpPr>
          <p:nvPr/>
        </p:nvCxnSpPr>
        <p:spPr bwMode="auto">
          <a:xfrm rot="5400000" flipH="1" flipV="1">
            <a:off x="8192294" y="4180681"/>
            <a:ext cx="29718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2" name="Straight Connector 17"/>
          <p:cNvCxnSpPr>
            <a:cxnSpLocks noChangeShapeType="1"/>
          </p:cNvCxnSpPr>
          <p:nvPr/>
        </p:nvCxnSpPr>
        <p:spPr bwMode="auto">
          <a:xfrm>
            <a:off x="7010400" y="5667375"/>
            <a:ext cx="26670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3" name="Straight Connector 34"/>
          <p:cNvCxnSpPr>
            <a:cxnSpLocks noChangeShapeType="1"/>
          </p:cNvCxnSpPr>
          <p:nvPr/>
        </p:nvCxnSpPr>
        <p:spPr bwMode="auto">
          <a:xfrm rot="5400000" flipH="1" flipV="1">
            <a:off x="6888957" y="55522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4" name="Straight Connector 34"/>
          <p:cNvCxnSpPr>
            <a:cxnSpLocks noChangeShapeType="1"/>
          </p:cNvCxnSpPr>
          <p:nvPr/>
        </p:nvCxnSpPr>
        <p:spPr bwMode="auto">
          <a:xfrm rot="5400000" flipH="1" flipV="1">
            <a:off x="9309894" y="5552281"/>
            <a:ext cx="2286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5" name="Straight Connector 17"/>
          <p:cNvCxnSpPr>
            <a:cxnSpLocks noChangeShapeType="1"/>
          </p:cNvCxnSpPr>
          <p:nvPr/>
        </p:nvCxnSpPr>
        <p:spPr bwMode="auto">
          <a:xfrm>
            <a:off x="6992938" y="3863975"/>
            <a:ext cx="26670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6" name="Straight Connector 34"/>
          <p:cNvCxnSpPr>
            <a:cxnSpLocks noChangeShapeType="1"/>
          </p:cNvCxnSpPr>
          <p:nvPr/>
        </p:nvCxnSpPr>
        <p:spPr bwMode="auto">
          <a:xfrm rot="5400000" flipH="1" flipV="1">
            <a:off x="6869907" y="38758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7" name="Straight Connector 34"/>
          <p:cNvCxnSpPr>
            <a:cxnSpLocks noChangeShapeType="1"/>
          </p:cNvCxnSpPr>
          <p:nvPr/>
        </p:nvCxnSpPr>
        <p:spPr bwMode="auto">
          <a:xfrm rot="5400000" flipH="1" flipV="1">
            <a:off x="7469982" y="38758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8" name="Straight Connector 34"/>
          <p:cNvCxnSpPr>
            <a:cxnSpLocks noChangeShapeType="1"/>
          </p:cNvCxnSpPr>
          <p:nvPr/>
        </p:nvCxnSpPr>
        <p:spPr bwMode="auto">
          <a:xfrm rot="5400000" flipH="1" flipV="1">
            <a:off x="8089107" y="38758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19" name="Straight Connector 34"/>
          <p:cNvCxnSpPr>
            <a:cxnSpLocks noChangeShapeType="1"/>
          </p:cNvCxnSpPr>
          <p:nvPr/>
        </p:nvCxnSpPr>
        <p:spPr bwMode="auto">
          <a:xfrm rot="5400000" flipH="1" flipV="1">
            <a:off x="9308307" y="38758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sp>
        <p:nvSpPr>
          <p:cNvPr id="55" name="Rectangle 54"/>
          <p:cNvSpPr/>
          <p:nvPr/>
        </p:nvSpPr>
        <p:spPr bwMode="auto">
          <a:xfrm>
            <a:off x="6781800" y="33813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10</a:t>
            </a:r>
          </a:p>
        </p:txBody>
      </p:sp>
      <p:sp>
        <p:nvSpPr>
          <p:cNvPr id="56" name="Rectangle 55"/>
          <p:cNvSpPr/>
          <p:nvPr/>
        </p:nvSpPr>
        <p:spPr bwMode="auto">
          <a:xfrm>
            <a:off x="7391400" y="33813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11</a:t>
            </a:r>
          </a:p>
        </p:txBody>
      </p:sp>
      <p:sp>
        <p:nvSpPr>
          <p:cNvPr id="57" name="Rectangle 56"/>
          <p:cNvSpPr/>
          <p:nvPr/>
        </p:nvSpPr>
        <p:spPr bwMode="auto">
          <a:xfrm>
            <a:off x="6781800" y="39909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20</a:t>
            </a:r>
          </a:p>
        </p:txBody>
      </p:sp>
      <p:sp>
        <p:nvSpPr>
          <p:cNvPr id="58" name="Rectangle 57"/>
          <p:cNvSpPr/>
          <p:nvPr/>
        </p:nvSpPr>
        <p:spPr bwMode="auto">
          <a:xfrm>
            <a:off x="8001000" y="39909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22</a:t>
            </a:r>
          </a:p>
        </p:txBody>
      </p:sp>
      <p:sp>
        <p:nvSpPr>
          <p:cNvPr id="59" name="Rectangle 58"/>
          <p:cNvSpPr/>
          <p:nvPr/>
        </p:nvSpPr>
        <p:spPr bwMode="auto">
          <a:xfrm>
            <a:off x="8001000" y="33813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12</a:t>
            </a:r>
          </a:p>
        </p:txBody>
      </p:sp>
      <p:sp>
        <p:nvSpPr>
          <p:cNvPr id="60" name="Rectangle 59"/>
          <p:cNvSpPr/>
          <p:nvPr/>
        </p:nvSpPr>
        <p:spPr bwMode="auto">
          <a:xfrm>
            <a:off x="7391400" y="39909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21</a:t>
            </a:r>
          </a:p>
        </p:txBody>
      </p:sp>
      <p:sp>
        <p:nvSpPr>
          <p:cNvPr id="61" name="Rectangle 60"/>
          <p:cNvSpPr/>
          <p:nvPr/>
        </p:nvSpPr>
        <p:spPr bwMode="auto">
          <a:xfrm>
            <a:off x="9220200" y="33813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1n</a:t>
            </a:r>
          </a:p>
        </p:txBody>
      </p:sp>
      <p:sp>
        <p:nvSpPr>
          <p:cNvPr id="62" name="Rectangle 61"/>
          <p:cNvSpPr/>
          <p:nvPr/>
        </p:nvSpPr>
        <p:spPr bwMode="auto">
          <a:xfrm>
            <a:off x="9220200" y="39909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2n</a:t>
            </a:r>
          </a:p>
        </p:txBody>
      </p:sp>
      <p:cxnSp>
        <p:nvCxnSpPr>
          <p:cNvPr id="46128" name="Straight Connector 34"/>
          <p:cNvCxnSpPr>
            <a:cxnSpLocks noChangeShapeType="1"/>
          </p:cNvCxnSpPr>
          <p:nvPr/>
        </p:nvCxnSpPr>
        <p:spPr bwMode="auto">
          <a:xfrm rot="5400000" flipH="1" flipV="1">
            <a:off x="9309894" y="2809081"/>
            <a:ext cx="2286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29" name="Straight Connector 34"/>
          <p:cNvCxnSpPr>
            <a:cxnSpLocks noChangeShapeType="1"/>
          </p:cNvCxnSpPr>
          <p:nvPr/>
        </p:nvCxnSpPr>
        <p:spPr bwMode="auto">
          <a:xfrm rot="5400000" flipH="1" flipV="1">
            <a:off x="8089107" y="28090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30" name="Straight Connector 34"/>
          <p:cNvCxnSpPr>
            <a:cxnSpLocks noChangeShapeType="1"/>
          </p:cNvCxnSpPr>
          <p:nvPr/>
        </p:nvCxnSpPr>
        <p:spPr bwMode="auto">
          <a:xfrm rot="5400000" flipH="1" flipV="1">
            <a:off x="7481094" y="2809081"/>
            <a:ext cx="22860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31" name="Straight Connector 34"/>
          <p:cNvCxnSpPr>
            <a:cxnSpLocks noChangeShapeType="1"/>
          </p:cNvCxnSpPr>
          <p:nvPr/>
        </p:nvCxnSpPr>
        <p:spPr bwMode="auto">
          <a:xfrm rot="5400000" flipH="1" flipV="1">
            <a:off x="6863557" y="2809082"/>
            <a:ext cx="228600" cy="15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sp>
        <p:nvSpPr>
          <p:cNvPr id="67" name="Rectangle 66"/>
          <p:cNvSpPr/>
          <p:nvPr/>
        </p:nvSpPr>
        <p:spPr bwMode="auto">
          <a:xfrm>
            <a:off x="6781800" y="27717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00</a:t>
            </a:r>
          </a:p>
        </p:txBody>
      </p:sp>
      <p:sp>
        <p:nvSpPr>
          <p:cNvPr id="68" name="Rectangle 67"/>
          <p:cNvSpPr/>
          <p:nvPr/>
        </p:nvSpPr>
        <p:spPr bwMode="auto">
          <a:xfrm>
            <a:off x="7391400" y="27717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01</a:t>
            </a:r>
          </a:p>
        </p:txBody>
      </p:sp>
      <p:sp>
        <p:nvSpPr>
          <p:cNvPr id="69" name="Rectangle 68"/>
          <p:cNvSpPr/>
          <p:nvPr/>
        </p:nvSpPr>
        <p:spPr bwMode="auto">
          <a:xfrm>
            <a:off x="8001000" y="27717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02</a:t>
            </a:r>
          </a:p>
        </p:txBody>
      </p:sp>
      <p:sp>
        <p:nvSpPr>
          <p:cNvPr id="70" name="Rectangle 69"/>
          <p:cNvSpPr/>
          <p:nvPr/>
        </p:nvSpPr>
        <p:spPr bwMode="auto">
          <a:xfrm>
            <a:off x="9220200" y="27717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0n</a:t>
            </a:r>
          </a:p>
        </p:txBody>
      </p:sp>
      <p:sp>
        <p:nvSpPr>
          <p:cNvPr id="71" name="Rectangle 70"/>
          <p:cNvSpPr/>
          <p:nvPr/>
        </p:nvSpPr>
        <p:spPr bwMode="auto">
          <a:xfrm>
            <a:off x="6781800" y="52101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n0</a:t>
            </a:r>
          </a:p>
        </p:txBody>
      </p:sp>
      <p:sp>
        <p:nvSpPr>
          <p:cNvPr id="72" name="Rectangle 71"/>
          <p:cNvSpPr/>
          <p:nvPr/>
        </p:nvSpPr>
        <p:spPr bwMode="auto">
          <a:xfrm>
            <a:off x="9220200" y="5210175"/>
            <a:ext cx="381000" cy="381000"/>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anchor="ctr"/>
          <a:lstStyle/>
          <a:p>
            <a:pPr algn="ctr">
              <a:defRPr/>
            </a:pPr>
            <a:r>
              <a:rPr lang="en-US" sz="1100">
                <a:latin typeface="Calibri" charset="0"/>
                <a:ea typeface="ＭＳ Ｐゴシック" charset="-128"/>
              </a:rPr>
              <a:t>nn</a:t>
            </a:r>
          </a:p>
        </p:txBody>
      </p:sp>
      <p:cxnSp>
        <p:nvCxnSpPr>
          <p:cNvPr id="46138" name="Elbow Connector 114"/>
          <p:cNvCxnSpPr>
            <a:cxnSpLocks noChangeShapeType="1"/>
            <a:endCxn id="43" idx="1"/>
          </p:cNvCxnSpPr>
          <p:nvPr/>
        </p:nvCxnSpPr>
        <p:spPr bwMode="auto">
          <a:xfrm>
            <a:off x="3836989" y="4333876"/>
            <a:ext cx="1182687" cy="487363"/>
          </a:xfrm>
          <a:prstGeom prst="bentConnector3">
            <a:avLst>
              <a:gd name="adj1" fmla="val 49935"/>
            </a:avLst>
          </a:prstGeom>
          <a:noFill/>
          <a:ln w="28575">
            <a:solidFill>
              <a:srgbClr val="00B050"/>
            </a:solidFill>
            <a:round/>
            <a:headEnd/>
            <a:tailEnd/>
          </a:ln>
          <a:extLst>
            <a:ext uri="{909E8E84-426E-40DD-AFC4-6F175D3DCCD1}">
              <a14:hiddenFill xmlns:a14="http://schemas.microsoft.com/office/drawing/2010/main">
                <a:noFill/>
              </a14:hiddenFill>
            </a:ext>
          </a:extLst>
        </p:spPr>
      </p:cxnSp>
      <p:sp>
        <p:nvSpPr>
          <p:cNvPr id="46139" name="TextBox 120"/>
          <p:cNvSpPr txBox="1">
            <a:spLocks noChangeArrowheads="1"/>
          </p:cNvSpPr>
          <p:nvPr/>
        </p:nvSpPr>
        <p:spPr bwMode="auto">
          <a:xfrm>
            <a:off x="4344118" y="2800351"/>
            <a:ext cx="19591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0"/>
              </a:spcBef>
              <a:buFontTx/>
              <a:buNone/>
            </a:pPr>
            <a:r>
              <a:rPr lang="en-US" altLang="en-US" sz="1600">
                <a:latin typeface="Calibri" charset="0"/>
              </a:rPr>
              <a:t>Instruction Broadcast</a:t>
            </a:r>
          </a:p>
          <a:p>
            <a:pPr algn="ctr" eaLnBrk="1" hangingPunct="1">
              <a:spcBef>
                <a:spcPct val="0"/>
              </a:spcBef>
              <a:buFontTx/>
              <a:buNone/>
            </a:pPr>
            <a:r>
              <a:rPr lang="en-US" altLang="en-US" sz="1600">
                <a:latin typeface="Calibri" charset="0"/>
              </a:rPr>
              <a:t>Bus</a:t>
            </a:r>
          </a:p>
        </p:txBody>
      </p:sp>
      <p:sp>
        <p:nvSpPr>
          <p:cNvPr id="46140" name="TextBox 15"/>
          <p:cNvSpPr txBox="1">
            <a:spLocks noChangeArrowheads="1"/>
          </p:cNvSpPr>
          <p:nvPr/>
        </p:nvSpPr>
        <p:spPr bwMode="auto">
          <a:xfrm>
            <a:off x="2380882" y="5667375"/>
            <a:ext cx="1842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0"/>
              </a:spcBef>
              <a:buFontTx/>
              <a:buNone/>
            </a:pPr>
            <a:r>
              <a:rPr lang="en-US" altLang="en-US" sz="1800">
                <a:latin typeface="Calibri" charset="0"/>
              </a:rPr>
              <a:t>Control Processor</a:t>
            </a:r>
          </a:p>
        </p:txBody>
      </p:sp>
      <p:cxnSp>
        <p:nvCxnSpPr>
          <p:cNvPr id="76" name="Straight Connector 75"/>
          <p:cNvCxnSpPr/>
          <p:nvPr/>
        </p:nvCxnSpPr>
        <p:spPr bwMode="auto">
          <a:xfrm>
            <a:off x="8526463" y="3865564"/>
            <a:ext cx="533400" cy="1587"/>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cxnSp>
        <p:nvCxnSpPr>
          <p:cNvPr id="77" name="Straight Connector 76"/>
          <p:cNvCxnSpPr/>
          <p:nvPr/>
        </p:nvCxnSpPr>
        <p:spPr bwMode="auto">
          <a:xfrm>
            <a:off x="8534400" y="5667375"/>
            <a:ext cx="533400" cy="1588"/>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sp>
        <p:nvSpPr>
          <p:cNvPr id="78" name="Rectangle 77"/>
          <p:cNvSpPr>
            <a:spLocks noChangeArrowheads="1"/>
          </p:cNvSpPr>
          <p:nvPr/>
        </p:nvSpPr>
        <p:spPr bwMode="auto">
          <a:xfrm>
            <a:off x="4800600" y="790575"/>
            <a:ext cx="1771650" cy="1314450"/>
          </a:xfrm>
          <a:prstGeom prst="rect">
            <a:avLst/>
          </a:prstGeom>
          <a:solidFill>
            <a:schemeClr val="accent1"/>
          </a:solidFill>
          <a:ln w="9525">
            <a:solidFill>
              <a:schemeClr val="tx1"/>
            </a:solidFill>
            <a:round/>
            <a:headEnd/>
            <a:tailEnd/>
          </a:ln>
          <a:effectLst>
            <a:outerShdw blurRad="63500" dist="38100" dir="2700000" algn="tl" rotWithShape="0">
              <a:srgbClr val="000000">
                <a:alpha val="39998"/>
              </a:srgbClr>
            </a:outerShdw>
          </a:effectLst>
        </p:spPr>
        <p:txBody>
          <a:bodyPr/>
          <a:lstStyle/>
          <a:p>
            <a:pPr>
              <a:defRPr/>
            </a:pPr>
            <a:endParaRPr lang="en-US">
              <a:latin typeface="Calibri" charset="0"/>
              <a:ea typeface="ＭＳ Ｐゴシック" charset="-128"/>
            </a:endParaRPr>
          </a:p>
        </p:txBody>
      </p:sp>
      <p:sp>
        <p:nvSpPr>
          <p:cNvPr id="79" name="Rectangle 78"/>
          <p:cNvSpPr/>
          <p:nvPr/>
        </p:nvSpPr>
        <p:spPr bwMode="auto">
          <a:xfrm>
            <a:off x="5634038" y="825500"/>
            <a:ext cx="800100" cy="400050"/>
          </a:xfrm>
          <a:prstGeom prst="rect">
            <a:avLst/>
          </a:prstGeom>
          <a:solidFill>
            <a:schemeClr val="accent1">
              <a:lumMod val="75000"/>
            </a:schemeClr>
          </a:solidFill>
          <a:ln w="19050" cap="flat" cmpd="sng" algn="ctr">
            <a:solidFill>
              <a:schemeClr val="accent2">
                <a:lumMod val="60000"/>
                <a:lumOff val="40000"/>
              </a:schemeClr>
            </a:solidFill>
            <a:prstDash val="solid"/>
            <a:round/>
            <a:headEnd type="none" w="med" len="med"/>
            <a:tailEnd type="none" w="med" len="med"/>
          </a:ln>
          <a:effectLst/>
        </p:spPr>
        <p:txBody>
          <a:bodyPr anchor="ctr"/>
          <a:lstStyle/>
          <a:p>
            <a:pPr algn="ctr">
              <a:defRPr/>
            </a:pPr>
            <a:r>
              <a:rPr lang="en-US">
                <a:latin typeface="Calibri" charset="0"/>
                <a:ea typeface="MS PGothic" panose="020B0600070205080204" pitchFamily="34" charset="-128"/>
              </a:rPr>
              <a:t>M</a:t>
            </a:r>
            <a:r>
              <a:rPr lang="en-US" baseline="-25000">
                <a:latin typeface="Calibri" charset="0"/>
                <a:ea typeface="MS PGothic" panose="020B0600070205080204" pitchFamily="34" charset="-128"/>
              </a:rPr>
              <a:t>Dij</a:t>
            </a:r>
          </a:p>
        </p:txBody>
      </p:sp>
      <p:sp>
        <p:nvSpPr>
          <p:cNvPr id="80" name="Trapezoid 79"/>
          <p:cNvSpPr/>
          <p:nvPr/>
        </p:nvSpPr>
        <p:spPr bwMode="auto">
          <a:xfrm>
            <a:off x="5690873" y="1397454"/>
            <a:ext cx="685860" cy="343013"/>
          </a:xfrm>
          <a:prstGeom prst="trapezoid">
            <a:avLst>
              <a:gd name="adj" fmla="val 4369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scene3d>
            <a:camera prst="orthographicFront">
              <a:rot lat="0" lon="0" rev="10800000"/>
            </a:camera>
            <a:lightRig rig="threePt" dir="t"/>
          </a:scene3d>
        </p:spPr>
        <p:txBody>
          <a:bodyPr/>
          <a:lstStyle/>
          <a:p>
            <a:pPr>
              <a:defRPr/>
            </a:pPr>
            <a:endParaRPr lang="en-US"/>
          </a:p>
        </p:txBody>
      </p:sp>
      <p:sp>
        <p:nvSpPr>
          <p:cNvPr id="81" name="Isosceles Triangle 80"/>
          <p:cNvSpPr/>
          <p:nvPr/>
        </p:nvSpPr>
        <p:spPr bwMode="auto">
          <a:xfrm>
            <a:off x="5977446" y="1349740"/>
            <a:ext cx="114300" cy="114483"/>
          </a:xfrm>
          <a:prstGeom prst="triangle">
            <a:avLst/>
          </a:prstGeom>
          <a:solidFill>
            <a:schemeClr val="accent1">
              <a:lumMod val="90000"/>
            </a:schemeClr>
          </a:solidFill>
          <a:ln w="9525" cap="flat" cmpd="sng" algn="ctr">
            <a:solidFill>
              <a:schemeClr val="accent1">
                <a:lumMod val="90000"/>
              </a:schemeClr>
            </a:solidFill>
            <a:prstDash val="solid"/>
            <a:round/>
            <a:headEnd type="none" w="med" len="med"/>
            <a:tailEnd type="none" w="med" len="med"/>
          </a:ln>
          <a:effectLst/>
          <a:scene3d>
            <a:camera prst="orthographicFront">
              <a:rot lat="0" lon="0" rev="10800000"/>
            </a:camera>
            <a:lightRig rig="threePt" dir="t"/>
          </a:scene3d>
        </p:spPr>
        <p:txBody>
          <a:bodyPr/>
          <a:lstStyle/>
          <a:p>
            <a:pPr>
              <a:defRPr/>
            </a:pPr>
            <a:endParaRPr lang="en-US"/>
          </a:p>
        </p:txBody>
      </p:sp>
      <p:cxnSp>
        <p:nvCxnSpPr>
          <p:cNvPr id="46147" name="Straight Arrow Connector 128"/>
          <p:cNvCxnSpPr>
            <a:cxnSpLocks noChangeShapeType="1"/>
          </p:cNvCxnSpPr>
          <p:nvPr/>
        </p:nvCxnSpPr>
        <p:spPr bwMode="auto">
          <a:xfrm rot="5400000">
            <a:off x="6120607" y="1310482"/>
            <a:ext cx="171450"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48" name="Straight Arrow Connector 129"/>
          <p:cNvCxnSpPr>
            <a:cxnSpLocks noChangeShapeType="1"/>
          </p:cNvCxnSpPr>
          <p:nvPr/>
        </p:nvCxnSpPr>
        <p:spPr bwMode="auto">
          <a:xfrm rot="5400000">
            <a:off x="5777707" y="1310482"/>
            <a:ext cx="171450"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6149" name="Oval 130"/>
          <p:cNvSpPr>
            <a:spLocks noChangeArrowheads="1"/>
          </p:cNvSpPr>
          <p:nvPr/>
        </p:nvSpPr>
        <p:spPr bwMode="auto">
          <a:xfrm>
            <a:off x="5005388" y="1111250"/>
            <a:ext cx="342900" cy="342900"/>
          </a:xfrm>
          <a:prstGeom prst="ellipse">
            <a:avLst/>
          </a:prstGeom>
          <a:solidFill>
            <a:srgbClr val="DC6AD7"/>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cxnSp>
        <p:nvCxnSpPr>
          <p:cNvPr id="46150" name="Elbow Connector 132"/>
          <p:cNvCxnSpPr>
            <a:cxnSpLocks noChangeShapeType="1"/>
            <a:endCxn id="46149" idx="0"/>
          </p:cNvCxnSpPr>
          <p:nvPr/>
        </p:nvCxnSpPr>
        <p:spPr bwMode="auto">
          <a:xfrm rot="10800000" flipV="1">
            <a:off x="5176838" y="939800"/>
            <a:ext cx="457200" cy="171450"/>
          </a:xfrm>
          <a:prstGeom prst="bent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51" name="Shape 137"/>
          <p:cNvCxnSpPr>
            <a:cxnSpLocks noChangeShapeType="1"/>
            <a:stCxn id="46149" idx="4"/>
            <a:endCxn id="80" idx="1"/>
          </p:cNvCxnSpPr>
          <p:nvPr/>
        </p:nvCxnSpPr>
        <p:spPr bwMode="auto">
          <a:xfrm rot="16200000" flipH="1">
            <a:off x="5414169" y="1216819"/>
            <a:ext cx="114300" cy="588962"/>
          </a:xfrm>
          <a:prstGeom prst="bent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6152" name="Rectangle 138"/>
          <p:cNvSpPr>
            <a:spLocks noChangeArrowheads="1"/>
          </p:cNvSpPr>
          <p:nvPr/>
        </p:nvSpPr>
        <p:spPr bwMode="auto">
          <a:xfrm>
            <a:off x="5862638" y="1854201"/>
            <a:ext cx="342900" cy="34925"/>
          </a:xfrm>
          <a:prstGeom prst="rect">
            <a:avLst/>
          </a:prstGeom>
          <a:solidFill>
            <a:schemeClr val="accent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46153" name="Rectangle 139"/>
          <p:cNvSpPr>
            <a:spLocks noChangeArrowheads="1"/>
          </p:cNvSpPr>
          <p:nvPr/>
        </p:nvSpPr>
        <p:spPr bwMode="auto">
          <a:xfrm>
            <a:off x="5862638" y="1892300"/>
            <a:ext cx="342900" cy="33338"/>
          </a:xfrm>
          <a:prstGeom prst="rect">
            <a:avLst/>
          </a:prstGeom>
          <a:solidFill>
            <a:schemeClr val="accent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46154" name="Rectangle 140"/>
          <p:cNvSpPr>
            <a:spLocks noChangeArrowheads="1"/>
          </p:cNvSpPr>
          <p:nvPr/>
        </p:nvSpPr>
        <p:spPr bwMode="auto">
          <a:xfrm>
            <a:off x="5862638" y="1930401"/>
            <a:ext cx="342900" cy="34925"/>
          </a:xfrm>
          <a:prstGeom prst="rect">
            <a:avLst/>
          </a:prstGeom>
          <a:solidFill>
            <a:schemeClr val="accent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cxnSp>
        <p:nvCxnSpPr>
          <p:cNvPr id="46155" name="Straight Arrow Connector 142"/>
          <p:cNvCxnSpPr>
            <a:cxnSpLocks noChangeShapeType="1"/>
            <a:endCxn id="46152" idx="0"/>
          </p:cNvCxnSpPr>
          <p:nvPr/>
        </p:nvCxnSpPr>
        <p:spPr bwMode="auto">
          <a:xfrm rot="5400000">
            <a:off x="5977732" y="1796257"/>
            <a:ext cx="114300"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56" name="Elbow Connector 147"/>
          <p:cNvCxnSpPr>
            <a:cxnSpLocks noChangeShapeType="1"/>
            <a:stCxn id="46154" idx="3"/>
          </p:cNvCxnSpPr>
          <p:nvPr/>
        </p:nvCxnSpPr>
        <p:spPr bwMode="auto">
          <a:xfrm flipV="1">
            <a:off x="6205539" y="1565275"/>
            <a:ext cx="79375" cy="382588"/>
          </a:xfrm>
          <a:prstGeom prst="bent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157" name="Straight Connector 17"/>
          <p:cNvCxnSpPr>
            <a:cxnSpLocks noChangeShapeType="1"/>
          </p:cNvCxnSpPr>
          <p:nvPr/>
        </p:nvCxnSpPr>
        <p:spPr bwMode="auto">
          <a:xfrm>
            <a:off x="4719638" y="1282700"/>
            <a:ext cx="285750" cy="15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6158" name="Straight Connector 19"/>
          <p:cNvCxnSpPr>
            <a:cxnSpLocks noChangeShapeType="1"/>
          </p:cNvCxnSpPr>
          <p:nvPr/>
        </p:nvCxnSpPr>
        <p:spPr bwMode="auto">
          <a:xfrm rot="5400000" flipH="1" flipV="1">
            <a:off x="5947569" y="2053431"/>
            <a:ext cx="171450" cy="1588"/>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cxnSp>
      <p:sp>
        <p:nvSpPr>
          <p:cNvPr id="46159" name="TextBox 15"/>
          <p:cNvSpPr txBox="1">
            <a:spLocks noChangeArrowheads="1"/>
          </p:cNvSpPr>
          <p:nvPr/>
        </p:nvSpPr>
        <p:spPr bwMode="auto">
          <a:xfrm>
            <a:off x="4762666" y="2097088"/>
            <a:ext cx="20078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0"/>
              </a:spcBef>
              <a:buFontTx/>
              <a:buNone/>
            </a:pPr>
            <a:r>
              <a:rPr lang="en-US" altLang="en-US" sz="1800">
                <a:latin typeface="Calibri" charset="0"/>
              </a:rPr>
              <a:t>Processing Element</a:t>
            </a:r>
          </a:p>
        </p:txBody>
      </p:sp>
      <p:cxnSp>
        <p:nvCxnSpPr>
          <p:cNvPr id="95" name="Shape 167"/>
          <p:cNvCxnSpPr>
            <a:stCxn id="99" idx="0"/>
          </p:cNvCxnSpPr>
          <p:nvPr/>
        </p:nvCxnSpPr>
        <p:spPr bwMode="auto">
          <a:xfrm rot="16200000" flipV="1">
            <a:off x="7549357" y="708819"/>
            <a:ext cx="1127125" cy="2662238"/>
          </a:xfrm>
          <a:prstGeom prst="curvedConnector2">
            <a:avLst/>
          </a:prstGeom>
          <a:solidFill>
            <a:schemeClr val="accent1"/>
          </a:solidFill>
          <a:ln w="57150" cap="flat" cmpd="sng" algn="ctr">
            <a:solidFill>
              <a:schemeClr val="tx2">
                <a:lumMod val="50000"/>
                <a:lumOff val="50000"/>
              </a:schemeClr>
            </a:solidFill>
            <a:prstDash val="solid"/>
            <a:round/>
            <a:headEnd type="none" w="med" len="med"/>
            <a:tailEnd type="stealth" w="med" len="med"/>
          </a:ln>
          <a:effectLst/>
        </p:spPr>
      </p:cxnSp>
      <p:sp>
        <p:nvSpPr>
          <p:cNvPr id="96" name="Isosceles Triangle 95"/>
          <p:cNvSpPr/>
          <p:nvPr/>
        </p:nvSpPr>
        <p:spPr bwMode="auto">
          <a:xfrm>
            <a:off x="5160962" y="2507705"/>
            <a:ext cx="152400" cy="381661"/>
          </a:xfrm>
          <a:prstGeom prst="triangle">
            <a:avLst/>
          </a:prstGeom>
          <a:solidFill>
            <a:srgbClr val="FF0000"/>
          </a:solidFill>
          <a:ln w="9525" cap="flat" cmpd="sng" algn="ctr">
            <a:noFill/>
            <a:prstDash val="solid"/>
            <a:round/>
            <a:headEnd type="none" w="med" len="med"/>
            <a:tailEnd type="none" w="med" len="med"/>
          </a:ln>
          <a:effectLst/>
          <a:scene3d>
            <a:camera prst="orthographicFront">
              <a:rot lat="0" lon="0" rev="16200000"/>
            </a:camera>
            <a:lightRig rig="threePt" dir="t"/>
          </a:scene3d>
        </p:spPr>
        <p:txBody>
          <a:bodyPr/>
          <a:lstStyle/>
          <a:p>
            <a:pPr>
              <a:defRPr/>
            </a:pPr>
            <a:endParaRPr lang="en-US"/>
          </a:p>
        </p:txBody>
      </p:sp>
      <p:cxnSp>
        <p:nvCxnSpPr>
          <p:cNvPr id="46162" name="Straight Connector 17"/>
          <p:cNvCxnSpPr>
            <a:cxnSpLocks noChangeShapeType="1"/>
          </p:cNvCxnSpPr>
          <p:nvPr/>
        </p:nvCxnSpPr>
        <p:spPr bwMode="auto">
          <a:xfrm>
            <a:off x="3827463" y="2695575"/>
            <a:ext cx="5867400" cy="1588"/>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cxnSp>
      <p:cxnSp>
        <p:nvCxnSpPr>
          <p:cNvPr id="98" name="Straight Connector 122"/>
          <p:cNvCxnSpPr/>
          <p:nvPr/>
        </p:nvCxnSpPr>
        <p:spPr bwMode="auto">
          <a:xfrm>
            <a:off x="8505825" y="2695575"/>
            <a:ext cx="533400" cy="1588"/>
          </a:xfrm>
          <a:prstGeom prst="line">
            <a:avLst/>
          </a:prstGeom>
          <a:solidFill>
            <a:schemeClr val="accent1"/>
          </a:solidFill>
          <a:ln w="38100" cap="flat" cmpd="sng" algn="ctr">
            <a:solidFill>
              <a:schemeClr val="accent2">
                <a:lumMod val="20000"/>
                <a:lumOff val="80000"/>
              </a:schemeClr>
            </a:solidFill>
            <a:prstDash val="sysDot"/>
            <a:round/>
            <a:headEnd type="none" w="med" len="med"/>
            <a:tailEnd type="none" w="med" len="med"/>
          </a:ln>
          <a:effectLst/>
        </p:spPr>
      </p:cxnSp>
      <p:sp>
        <p:nvSpPr>
          <p:cNvPr id="99" name="Oval 98"/>
          <p:cNvSpPr/>
          <p:nvPr/>
        </p:nvSpPr>
        <p:spPr bwMode="auto">
          <a:xfrm>
            <a:off x="9101138" y="2603500"/>
            <a:ext cx="685800" cy="685800"/>
          </a:xfrm>
          <a:prstGeom prst="ellipse">
            <a:avLst/>
          </a:prstGeom>
          <a:solidFill>
            <a:schemeClr val="bg1">
              <a:lumMod val="95000"/>
              <a:alpha val="5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Calibri" charset="0"/>
              <a:ea typeface="ＭＳ Ｐゴシック" charset="-128"/>
            </a:endParaRPr>
          </a:p>
        </p:txBody>
      </p:sp>
    </p:spTree>
    <p:extLst>
      <p:ext uri="{BB962C8B-B14F-4D97-AF65-F5344CB8AC3E}">
        <p14:creationId xmlns:p14="http://schemas.microsoft.com/office/powerpoint/2010/main" val="1709897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2"/>
          <p:cNvSpPr txBox="1">
            <a:spLocks noChangeArrowheads="1"/>
          </p:cNvSpPr>
          <p:nvPr/>
        </p:nvSpPr>
        <p:spPr>
          <a:xfrm>
            <a:off x="1600200" y="1"/>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CM- 2</a:t>
            </a:r>
          </a:p>
        </p:txBody>
      </p:sp>
      <p:sp>
        <p:nvSpPr>
          <p:cNvPr id="47106" name="Rectangle 3"/>
          <p:cNvSpPr txBox="1">
            <a:spLocks noChangeArrowheads="1"/>
          </p:cNvSpPr>
          <p:nvPr/>
        </p:nvSpPr>
        <p:spPr bwMode="auto">
          <a:xfrm>
            <a:off x="1714501" y="638175"/>
            <a:ext cx="5464175"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buFontTx/>
              <a:buNone/>
            </a:pPr>
            <a:r>
              <a:rPr lang="en-US" altLang="en-US" sz="1900" b="1"/>
              <a:t>CM-2 General Specifications</a:t>
            </a:r>
            <a:r>
              <a:rPr lang="en-US" altLang="en-US" sz="1900"/>
              <a:t>  :</a:t>
            </a:r>
          </a:p>
          <a:p>
            <a:pPr>
              <a:lnSpc>
                <a:spcPct val="80000"/>
              </a:lnSpc>
            </a:pPr>
            <a:r>
              <a:rPr lang="en-US" altLang="en-US" sz="1900"/>
              <a:t>Processors 65,536 </a:t>
            </a:r>
          </a:p>
          <a:p>
            <a:pPr>
              <a:lnSpc>
                <a:spcPct val="80000"/>
              </a:lnSpc>
            </a:pPr>
            <a:r>
              <a:rPr lang="en-US" altLang="en-US" sz="1900"/>
              <a:t>Memory 512 Mbytes </a:t>
            </a:r>
          </a:p>
          <a:p>
            <a:pPr>
              <a:lnSpc>
                <a:spcPct val="80000"/>
              </a:lnSpc>
            </a:pPr>
            <a:r>
              <a:rPr lang="en-US" altLang="en-US" sz="1900"/>
              <a:t>Memory Bandwidth 300Gbits/Sec </a:t>
            </a:r>
          </a:p>
          <a:p>
            <a:pPr>
              <a:lnSpc>
                <a:spcPct val="80000"/>
              </a:lnSpc>
            </a:pPr>
            <a:r>
              <a:rPr lang="en-US" altLang="en-US" sz="1900"/>
              <a:t>I/O Channels 8 Capacity per Channel 40 Mbytes/Sec Max. </a:t>
            </a:r>
          </a:p>
          <a:p>
            <a:pPr>
              <a:lnSpc>
                <a:spcPct val="80000"/>
              </a:lnSpc>
            </a:pPr>
            <a:r>
              <a:rPr lang="en-US" altLang="en-US" sz="1900"/>
              <a:t>Transfer Rate 320 Mbytes/Sec </a:t>
            </a:r>
          </a:p>
          <a:p>
            <a:pPr>
              <a:lnSpc>
                <a:spcPct val="80000"/>
              </a:lnSpc>
            </a:pPr>
            <a:r>
              <a:rPr lang="en-US" altLang="en-US" sz="1900"/>
              <a:t>Performance in excess of 2500 MIPS</a:t>
            </a:r>
          </a:p>
          <a:p>
            <a:pPr>
              <a:lnSpc>
                <a:spcPct val="80000"/>
              </a:lnSpc>
            </a:pPr>
            <a:r>
              <a:rPr lang="en-US" altLang="en-US" sz="1900"/>
              <a:t>Floating Point performance in excess of 2.5 GFlops</a:t>
            </a:r>
          </a:p>
          <a:p>
            <a:pPr>
              <a:lnSpc>
                <a:spcPct val="80000"/>
              </a:lnSpc>
            </a:pPr>
            <a:endParaRPr lang="en-US" altLang="en-US" sz="1900" b="1"/>
          </a:p>
          <a:p>
            <a:pPr>
              <a:lnSpc>
                <a:spcPct val="80000"/>
              </a:lnSpc>
              <a:buFontTx/>
              <a:buNone/>
            </a:pPr>
            <a:r>
              <a:rPr lang="en-US" altLang="en-US" sz="1900" b="1"/>
              <a:t>DataVault Specifications :</a:t>
            </a:r>
            <a:r>
              <a:rPr lang="en-US" altLang="en-US" sz="1900"/>
              <a:t> </a:t>
            </a:r>
          </a:p>
          <a:p>
            <a:pPr>
              <a:lnSpc>
                <a:spcPct val="80000"/>
              </a:lnSpc>
            </a:pPr>
            <a:r>
              <a:rPr lang="en-US" altLang="en-US" sz="1900"/>
              <a:t>Storage Capacity 5 or 10 Gbytes </a:t>
            </a:r>
          </a:p>
          <a:p>
            <a:pPr>
              <a:lnSpc>
                <a:spcPct val="80000"/>
              </a:lnSpc>
            </a:pPr>
            <a:r>
              <a:rPr lang="en-US" altLang="en-US" sz="1900"/>
              <a:t>I/O Interfaces 2 Transfer Rate, </a:t>
            </a:r>
          </a:p>
          <a:p>
            <a:pPr>
              <a:lnSpc>
                <a:spcPct val="80000"/>
              </a:lnSpc>
            </a:pPr>
            <a:r>
              <a:rPr lang="en-US" altLang="en-US" sz="1900"/>
              <a:t>Burst 40 Mbytes/Sec Max. </a:t>
            </a:r>
          </a:p>
          <a:p>
            <a:pPr>
              <a:lnSpc>
                <a:spcPct val="80000"/>
              </a:lnSpc>
            </a:pPr>
            <a:r>
              <a:rPr lang="en-US" altLang="en-US" sz="1900"/>
              <a:t>Aggregate Rate 320 Mbytes/Sec</a:t>
            </a:r>
          </a:p>
          <a:p>
            <a:pPr>
              <a:lnSpc>
                <a:spcPct val="80000"/>
              </a:lnSpc>
            </a:pPr>
            <a:r>
              <a:rPr lang="en-US" altLang="en-US" sz="1900"/>
              <a:t>Originated at MIT, by Danny Hillis</a:t>
            </a:r>
          </a:p>
          <a:p>
            <a:pPr>
              <a:lnSpc>
                <a:spcPct val="80000"/>
              </a:lnSpc>
            </a:pPr>
            <a:r>
              <a:rPr lang="en-US" altLang="en-US" sz="1900"/>
              <a:t>Commercialized at Thinking Machines Corp.</a:t>
            </a:r>
          </a:p>
        </p:txBody>
      </p:sp>
      <p:pic>
        <p:nvPicPr>
          <p:cNvPr id="471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1" y="561976"/>
            <a:ext cx="30511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3197225"/>
            <a:ext cx="3051175"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118"/>
          <p:cNvSpPr txBox="1">
            <a:spLocks noChangeArrowheads="1"/>
          </p:cNvSpPr>
          <p:nvPr/>
        </p:nvSpPr>
        <p:spPr bwMode="auto">
          <a:xfrm>
            <a:off x="7239000" y="5840414"/>
            <a:ext cx="28971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solidFill>
                  <a:srgbClr val="A6A6A6"/>
                </a:solidFill>
              </a:rPr>
              <a:t>src : http://www.svisions.com/sv/cm-dv.html</a:t>
            </a:r>
          </a:p>
        </p:txBody>
      </p:sp>
    </p:spTree>
    <p:extLst>
      <p:ext uri="{BB962C8B-B14F-4D97-AF65-F5344CB8AC3E}">
        <p14:creationId xmlns:p14="http://schemas.microsoft.com/office/powerpoint/2010/main" val="614714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7550" y="276226"/>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Introduction to SMP</a:t>
            </a:r>
          </a:p>
        </p:txBody>
      </p:sp>
      <p:sp>
        <p:nvSpPr>
          <p:cNvPr id="8" name="Rectangle 3"/>
          <p:cNvSpPr txBox="1">
            <a:spLocks noChangeArrowheads="1"/>
          </p:cNvSpPr>
          <p:nvPr/>
        </p:nvSpPr>
        <p:spPr>
          <a:xfrm>
            <a:off x="1681163" y="990600"/>
            <a:ext cx="8869362" cy="5334000"/>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Symmetric Multiprocessor</a:t>
            </a:r>
          </a:p>
          <a:p>
            <a:pPr>
              <a:defRPr/>
            </a:pPr>
            <a:r>
              <a:rPr lang="en-US" kern="0">
                <a:ea typeface="ＭＳ Ｐゴシック" charset="0"/>
                <a:cs typeface="Arial" charset="0"/>
              </a:rPr>
              <a:t>Building block for large MPP</a:t>
            </a:r>
          </a:p>
          <a:p>
            <a:pPr>
              <a:defRPr/>
            </a:pPr>
            <a:r>
              <a:rPr lang="en-US" kern="0">
                <a:ea typeface="ＭＳ Ｐゴシック" charset="0"/>
                <a:cs typeface="Arial" charset="0"/>
              </a:rPr>
              <a:t>Multiple processors</a:t>
            </a:r>
          </a:p>
          <a:p>
            <a:pPr lvl="1">
              <a:defRPr/>
            </a:pPr>
            <a:r>
              <a:rPr lang="en-US" kern="0">
                <a:ea typeface="ＭＳ Ｐゴシック" charset="0"/>
                <a:cs typeface="Arial" charset="0"/>
              </a:rPr>
              <a:t>2 to 32 processors</a:t>
            </a:r>
          </a:p>
          <a:p>
            <a:pPr lvl="1">
              <a:defRPr/>
            </a:pPr>
            <a:r>
              <a:rPr lang="en-US" kern="0">
                <a:ea typeface="ＭＳ Ｐゴシック" charset="0"/>
                <a:cs typeface="Arial" charset="0"/>
              </a:rPr>
              <a:t>Now Multicore</a:t>
            </a:r>
          </a:p>
          <a:p>
            <a:pPr>
              <a:defRPr/>
            </a:pPr>
            <a:r>
              <a:rPr lang="en-US" kern="0">
                <a:ea typeface="ＭＳ Ｐゴシック" charset="0"/>
                <a:cs typeface="Arial" charset="0"/>
              </a:rPr>
              <a:t>Uniform Memory Access (UMA) shared memory</a:t>
            </a:r>
          </a:p>
          <a:p>
            <a:pPr lvl="1">
              <a:defRPr/>
            </a:pPr>
            <a:r>
              <a:rPr lang="en-US" kern="0">
                <a:ea typeface="ＭＳ Ｐゴシック" charset="0"/>
                <a:cs typeface="Arial" charset="0"/>
              </a:rPr>
              <a:t>Every processor has equal access in equal time to all banks of the main memory</a:t>
            </a:r>
          </a:p>
          <a:p>
            <a:pPr>
              <a:defRPr/>
            </a:pPr>
            <a:r>
              <a:rPr lang="en-US" kern="0">
                <a:ea typeface="ＭＳ Ｐゴシック" charset="0"/>
                <a:cs typeface="Arial" charset="0"/>
              </a:rPr>
              <a:t>Cache coherent</a:t>
            </a:r>
          </a:p>
          <a:p>
            <a:pPr lvl="1">
              <a:defRPr/>
            </a:pPr>
            <a:r>
              <a:rPr lang="en-US" kern="0">
                <a:ea typeface="ＭＳ Ｐゴシック" charset="0"/>
                <a:cs typeface="Arial" charset="0"/>
              </a:rPr>
              <a:t>Multiple copies of variable maintained consistent by hardware</a:t>
            </a:r>
          </a:p>
          <a:p>
            <a:pPr>
              <a:buFontTx/>
              <a:buNone/>
              <a:defRPr/>
            </a:pPr>
            <a:endParaRPr lang="en-US" kern="0" dirty="0">
              <a:ea typeface="ＭＳ Ｐゴシック" charset="0"/>
              <a:cs typeface="Arial" charset="0"/>
            </a:endParaRPr>
          </a:p>
        </p:txBody>
      </p:sp>
    </p:spTree>
    <p:extLst>
      <p:ext uri="{BB962C8B-B14F-4D97-AF65-F5344CB8AC3E}">
        <p14:creationId xmlns:p14="http://schemas.microsoft.com/office/powerpoint/2010/main" val="2116629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6113" y="373064"/>
            <a:ext cx="8375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SMP- UMA</a:t>
            </a:r>
          </a:p>
        </p:txBody>
      </p:sp>
      <p:pic>
        <p:nvPicPr>
          <p:cNvPr id="49154" name="Content Placeholder 6" descr="SMP_UMA.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1065214"/>
            <a:ext cx="8756650"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8"/>
          <p:cNvSpPr txBox="1">
            <a:spLocks noChangeArrowheads="1"/>
          </p:cNvSpPr>
          <p:nvPr/>
        </p:nvSpPr>
        <p:spPr bwMode="auto">
          <a:xfrm>
            <a:off x="7239000" y="5715000"/>
            <a:ext cx="28971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100">
                <a:solidFill>
                  <a:srgbClr val="A6A6A6"/>
                </a:solidFill>
              </a:rPr>
              <a:t>src : http://www.svisions.com/sv/cm-dv.html</a:t>
            </a:r>
          </a:p>
        </p:txBody>
      </p:sp>
    </p:spTree>
    <p:extLst>
      <p:ext uri="{BB962C8B-B14F-4D97-AF65-F5344CB8AC3E}">
        <p14:creationId xmlns:p14="http://schemas.microsoft.com/office/powerpoint/2010/main" val="1121746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220664"/>
            <a:ext cx="820261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SMP Node Diagram</a:t>
            </a:r>
          </a:p>
        </p:txBody>
      </p:sp>
      <p:sp>
        <p:nvSpPr>
          <p:cNvPr id="50178" name="TextBox 116"/>
          <p:cNvSpPr txBox="1">
            <a:spLocks noChangeArrowheads="1"/>
          </p:cNvSpPr>
          <p:nvPr/>
        </p:nvSpPr>
        <p:spPr bwMode="auto">
          <a:xfrm>
            <a:off x="7391401" y="5335588"/>
            <a:ext cx="607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a:latin typeface="Calibri" charset="0"/>
              </a:rPr>
              <a:t>USB</a:t>
            </a:r>
          </a:p>
        </p:txBody>
      </p:sp>
      <p:sp>
        <p:nvSpPr>
          <p:cNvPr id="50179" name="TextBox 117"/>
          <p:cNvSpPr txBox="1">
            <a:spLocks noChangeArrowheads="1"/>
          </p:cNvSpPr>
          <p:nvPr/>
        </p:nvSpPr>
        <p:spPr bwMode="auto">
          <a:xfrm>
            <a:off x="7391400" y="5030788"/>
            <a:ext cx="1355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a:latin typeface="Calibri" charset="0"/>
              </a:rPr>
              <a:t>Peripherals</a:t>
            </a:r>
          </a:p>
        </p:txBody>
      </p:sp>
      <p:sp>
        <p:nvSpPr>
          <p:cNvPr id="50180" name="TextBox 118"/>
          <p:cNvSpPr txBox="1">
            <a:spLocks noChangeArrowheads="1"/>
          </p:cNvSpPr>
          <p:nvPr/>
        </p:nvSpPr>
        <p:spPr bwMode="auto">
          <a:xfrm>
            <a:off x="7391401" y="4421188"/>
            <a:ext cx="6805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a:latin typeface="Calibri" charset="0"/>
              </a:rPr>
              <a:t>JTAG</a:t>
            </a:r>
          </a:p>
        </p:txBody>
      </p:sp>
      <p:grpSp>
        <p:nvGrpSpPr>
          <p:cNvPr id="50181" name="Group 70"/>
          <p:cNvGrpSpPr>
            <a:grpSpLocks/>
          </p:cNvGrpSpPr>
          <p:nvPr/>
        </p:nvGrpSpPr>
        <p:grpSpPr bwMode="auto">
          <a:xfrm>
            <a:off x="1981200" y="839788"/>
            <a:ext cx="5334000" cy="5181600"/>
            <a:chOff x="457200" y="1143000"/>
            <a:chExt cx="5334000" cy="5181600"/>
          </a:xfrm>
        </p:grpSpPr>
        <p:sp>
          <p:nvSpPr>
            <p:cNvPr id="50185" name="Rounded Rectangle 114"/>
            <p:cNvSpPr>
              <a:spLocks noChangeArrowheads="1"/>
            </p:cNvSpPr>
            <p:nvPr/>
          </p:nvSpPr>
          <p:spPr bwMode="auto">
            <a:xfrm>
              <a:off x="457200" y="1143000"/>
              <a:ext cx="5029200" cy="4876800"/>
            </a:xfrm>
            <a:prstGeom prst="roundRect">
              <a:avLst>
                <a:gd name="adj" fmla="val 3551"/>
              </a:avLst>
            </a:prstGeom>
            <a:solidFill>
              <a:srgbClr val="D7BCE2">
                <a:alpha val="18823"/>
              </a:srgbClr>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nvGrpSpPr>
            <p:cNvPr id="50186" name="Group 30"/>
            <p:cNvGrpSpPr>
              <a:grpSpLocks/>
            </p:cNvGrpSpPr>
            <p:nvPr/>
          </p:nvGrpSpPr>
          <p:grpSpPr bwMode="auto">
            <a:xfrm>
              <a:off x="609600" y="1219200"/>
              <a:ext cx="1600200" cy="1371600"/>
              <a:chOff x="1143000" y="1447800"/>
              <a:chExt cx="1905000" cy="1676400"/>
            </a:xfrm>
          </p:grpSpPr>
          <p:sp>
            <p:nvSpPr>
              <p:cNvPr id="50236" name="Rectangle 17"/>
              <p:cNvSpPr>
                <a:spLocks noChangeArrowheads="1"/>
              </p:cNvSpPr>
              <p:nvPr/>
            </p:nvSpPr>
            <p:spPr bwMode="auto">
              <a:xfrm>
                <a:off x="1143000" y="1447800"/>
                <a:ext cx="1905000" cy="1676400"/>
              </a:xfrm>
              <a:prstGeom prst="rect">
                <a:avLst/>
              </a:prstGeom>
              <a:solidFill>
                <a:srgbClr val="C1EC8C">
                  <a:alpha val="56078"/>
                </a:srgbClr>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37" name="Rectangle 6"/>
              <p:cNvSpPr>
                <a:spLocks noChangeArrowheads="1"/>
              </p:cNvSpPr>
              <p:nvPr/>
            </p:nvSpPr>
            <p:spPr bwMode="auto">
              <a:xfrm>
                <a:off x="1219200" y="1524000"/>
                <a:ext cx="685800" cy="5334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MP</a:t>
                </a:r>
              </a:p>
            </p:txBody>
          </p:sp>
          <p:sp>
            <p:nvSpPr>
              <p:cNvPr id="50238" name="Rectangle 7"/>
              <p:cNvSpPr>
                <a:spLocks noChangeArrowheads="1"/>
              </p:cNvSpPr>
              <p:nvPr/>
            </p:nvSpPr>
            <p:spPr bwMode="auto">
              <a:xfrm>
                <a:off x="1219200" y="21336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L1</a:t>
                </a:r>
              </a:p>
            </p:txBody>
          </p:sp>
          <p:sp>
            <p:nvSpPr>
              <p:cNvPr id="50239" name="Rectangle 8"/>
              <p:cNvSpPr>
                <a:spLocks noChangeArrowheads="1"/>
              </p:cNvSpPr>
              <p:nvPr/>
            </p:nvSpPr>
            <p:spPr bwMode="auto">
              <a:xfrm>
                <a:off x="1219200" y="23622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L2</a:t>
                </a:r>
              </a:p>
            </p:txBody>
          </p:sp>
          <p:sp>
            <p:nvSpPr>
              <p:cNvPr id="50240" name="Rectangle 9"/>
              <p:cNvSpPr>
                <a:spLocks noChangeArrowheads="1"/>
              </p:cNvSpPr>
              <p:nvPr/>
            </p:nvSpPr>
            <p:spPr bwMode="auto">
              <a:xfrm>
                <a:off x="2286000" y="1524000"/>
                <a:ext cx="685800" cy="5334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MP</a:t>
                </a:r>
              </a:p>
            </p:txBody>
          </p:sp>
          <p:sp>
            <p:nvSpPr>
              <p:cNvPr id="50241" name="Rectangle 10"/>
              <p:cNvSpPr>
                <a:spLocks noChangeArrowheads="1"/>
              </p:cNvSpPr>
              <p:nvPr/>
            </p:nvSpPr>
            <p:spPr bwMode="auto">
              <a:xfrm>
                <a:off x="2286000" y="21336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L1</a:t>
                </a:r>
              </a:p>
            </p:txBody>
          </p:sp>
          <p:sp>
            <p:nvSpPr>
              <p:cNvPr id="50242" name="Rectangle 11"/>
              <p:cNvSpPr>
                <a:spLocks noChangeArrowheads="1"/>
              </p:cNvSpPr>
              <p:nvPr/>
            </p:nvSpPr>
            <p:spPr bwMode="auto">
              <a:xfrm>
                <a:off x="2286000" y="23622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L2</a:t>
                </a:r>
              </a:p>
            </p:txBody>
          </p:sp>
          <p:sp>
            <p:nvSpPr>
              <p:cNvPr id="50243" name="Rectangle 12"/>
              <p:cNvSpPr>
                <a:spLocks noChangeArrowheads="1"/>
              </p:cNvSpPr>
              <p:nvPr/>
            </p:nvSpPr>
            <p:spPr bwMode="auto">
              <a:xfrm>
                <a:off x="1219200" y="2667000"/>
                <a:ext cx="1752600" cy="3810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latin typeface="Calibri" charset="0"/>
                  </a:rPr>
                  <a:t>L3</a:t>
                </a:r>
              </a:p>
            </p:txBody>
          </p:sp>
          <p:sp>
            <p:nvSpPr>
              <p:cNvPr id="50244" name="Flowchart: Connector 14"/>
              <p:cNvSpPr>
                <a:spLocks noChangeArrowheads="1"/>
              </p:cNvSpPr>
              <p:nvPr/>
            </p:nvSpPr>
            <p:spPr bwMode="auto">
              <a:xfrm>
                <a:off x="1981200" y="1752600"/>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45" name="Flowchart: Connector 15"/>
              <p:cNvSpPr>
                <a:spLocks noChangeArrowheads="1"/>
              </p:cNvSpPr>
              <p:nvPr/>
            </p:nvSpPr>
            <p:spPr bwMode="auto">
              <a:xfrm>
                <a:off x="2133600" y="1752600"/>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grpSp>
          <p:nvGrpSpPr>
            <p:cNvPr id="50187" name="Group 31"/>
            <p:cNvGrpSpPr>
              <a:grpSpLocks/>
            </p:cNvGrpSpPr>
            <p:nvPr/>
          </p:nvGrpSpPr>
          <p:grpSpPr bwMode="auto">
            <a:xfrm>
              <a:off x="2590800" y="1219200"/>
              <a:ext cx="1600200" cy="1371600"/>
              <a:chOff x="1143000" y="1447800"/>
              <a:chExt cx="1905000" cy="1676400"/>
            </a:xfrm>
          </p:grpSpPr>
          <p:sp>
            <p:nvSpPr>
              <p:cNvPr id="50226" name="Rectangle 32"/>
              <p:cNvSpPr>
                <a:spLocks noChangeArrowheads="1"/>
              </p:cNvSpPr>
              <p:nvPr/>
            </p:nvSpPr>
            <p:spPr bwMode="auto">
              <a:xfrm>
                <a:off x="1143000" y="1447800"/>
                <a:ext cx="1905000" cy="1676400"/>
              </a:xfrm>
              <a:prstGeom prst="rect">
                <a:avLst/>
              </a:prstGeom>
              <a:solidFill>
                <a:srgbClr val="C1EC8C">
                  <a:alpha val="56078"/>
                </a:srgbClr>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27" name="Rectangle 33"/>
              <p:cNvSpPr>
                <a:spLocks noChangeArrowheads="1"/>
              </p:cNvSpPr>
              <p:nvPr/>
            </p:nvSpPr>
            <p:spPr bwMode="auto">
              <a:xfrm>
                <a:off x="1219200" y="1524000"/>
                <a:ext cx="685800" cy="5334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MP</a:t>
                </a:r>
              </a:p>
            </p:txBody>
          </p:sp>
          <p:sp>
            <p:nvSpPr>
              <p:cNvPr id="50228" name="Rectangle 34"/>
              <p:cNvSpPr>
                <a:spLocks noChangeArrowheads="1"/>
              </p:cNvSpPr>
              <p:nvPr/>
            </p:nvSpPr>
            <p:spPr bwMode="auto">
              <a:xfrm>
                <a:off x="1219200" y="21336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L1</a:t>
                </a:r>
              </a:p>
            </p:txBody>
          </p:sp>
          <p:sp>
            <p:nvSpPr>
              <p:cNvPr id="50229" name="Rectangle 35"/>
              <p:cNvSpPr>
                <a:spLocks noChangeArrowheads="1"/>
              </p:cNvSpPr>
              <p:nvPr/>
            </p:nvSpPr>
            <p:spPr bwMode="auto">
              <a:xfrm>
                <a:off x="1219200" y="23622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L2</a:t>
                </a:r>
              </a:p>
            </p:txBody>
          </p:sp>
          <p:sp>
            <p:nvSpPr>
              <p:cNvPr id="50230" name="Rectangle 36"/>
              <p:cNvSpPr>
                <a:spLocks noChangeArrowheads="1"/>
              </p:cNvSpPr>
              <p:nvPr/>
            </p:nvSpPr>
            <p:spPr bwMode="auto">
              <a:xfrm>
                <a:off x="2286000" y="1524000"/>
                <a:ext cx="685800" cy="5334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MP</a:t>
                </a:r>
              </a:p>
            </p:txBody>
          </p:sp>
          <p:sp>
            <p:nvSpPr>
              <p:cNvPr id="50231" name="Rectangle 37"/>
              <p:cNvSpPr>
                <a:spLocks noChangeArrowheads="1"/>
              </p:cNvSpPr>
              <p:nvPr/>
            </p:nvSpPr>
            <p:spPr bwMode="auto">
              <a:xfrm>
                <a:off x="2286000" y="21336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L1</a:t>
                </a:r>
              </a:p>
            </p:txBody>
          </p:sp>
          <p:sp>
            <p:nvSpPr>
              <p:cNvPr id="50232" name="Rectangle 38"/>
              <p:cNvSpPr>
                <a:spLocks noChangeArrowheads="1"/>
              </p:cNvSpPr>
              <p:nvPr/>
            </p:nvSpPr>
            <p:spPr bwMode="auto">
              <a:xfrm>
                <a:off x="2286000" y="2362200"/>
                <a:ext cx="685800" cy="2286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200">
                    <a:latin typeface="Calibri" charset="0"/>
                  </a:rPr>
                  <a:t>L2</a:t>
                </a:r>
              </a:p>
            </p:txBody>
          </p:sp>
          <p:sp>
            <p:nvSpPr>
              <p:cNvPr id="50233" name="Rectangle 39"/>
              <p:cNvSpPr>
                <a:spLocks noChangeArrowheads="1"/>
              </p:cNvSpPr>
              <p:nvPr/>
            </p:nvSpPr>
            <p:spPr bwMode="auto">
              <a:xfrm>
                <a:off x="1219200" y="2667000"/>
                <a:ext cx="1752600" cy="381000"/>
              </a:xfrm>
              <a:prstGeom prst="rect">
                <a:avLst/>
              </a:prstGeom>
              <a:solidFill>
                <a:srgbClr val="C1EC8C"/>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1600">
                    <a:latin typeface="Calibri" charset="0"/>
                  </a:rPr>
                  <a:t>L3</a:t>
                </a:r>
              </a:p>
            </p:txBody>
          </p:sp>
          <p:sp>
            <p:nvSpPr>
              <p:cNvPr id="50234" name="Flowchart: Connector 40"/>
              <p:cNvSpPr>
                <a:spLocks noChangeArrowheads="1"/>
              </p:cNvSpPr>
              <p:nvPr/>
            </p:nvSpPr>
            <p:spPr bwMode="auto">
              <a:xfrm>
                <a:off x="1981200" y="1752600"/>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35" name="Flowchart: Connector 41"/>
              <p:cNvSpPr>
                <a:spLocks noChangeArrowheads="1"/>
              </p:cNvSpPr>
              <p:nvPr/>
            </p:nvSpPr>
            <p:spPr bwMode="auto">
              <a:xfrm>
                <a:off x="2133600" y="1752600"/>
                <a:ext cx="76200" cy="76200"/>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grpSp>
          <p:nvGrpSpPr>
            <p:cNvPr id="50188" name="Group 46"/>
            <p:cNvGrpSpPr>
              <a:grpSpLocks/>
            </p:cNvGrpSpPr>
            <p:nvPr/>
          </p:nvGrpSpPr>
          <p:grpSpPr bwMode="auto">
            <a:xfrm>
              <a:off x="4419600" y="1447800"/>
              <a:ext cx="228600" cy="61913"/>
              <a:chOff x="4953000" y="1676400"/>
              <a:chExt cx="228600" cy="62345"/>
            </a:xfrm>
          </p:grpSpPr>
          <p:sp>
            <p:nvSpPr>
              <p:cNvPr id="50223" name="Flowchart: Connector 42"/>
              <p:cNvSpPr>
                <a:spLocks noChangeArrowheads="1"/>
              </p:cNvSpPr>
              <p:nvPr/>
            </p:nvSpPr>
            <p:spPr bwMode="auto">
              <a:xfrm>
                <a:off x="49530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24" name="Flowchart: Connector 43"/>
              <p:cNvSpPr>
                <a:spLocks noChangeArrowheads="1"/>
              </p:cNvSpPr>
              <p:nvPr/>
            </p:nvSpPr>
            <p:spPr bwMode="auto">
              <a:xfrm>
                <a:off x="50292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25" name="Flowchart: Connector 44"/>
              <p:cNvSpPr>
                <a:spLocks noChangeArrowheads="1"/>
              </p:cNvSpPr>
              <p:nvPr/>
            </p:nvSpPr>
            <p:spPr bwMode="auto">
              <a:xfrm>
                <a:off x="5117592"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grpSp>
          <p:nvGrpSpPr>
            <p:cNvPr id="50189" name="Group 47"/>
            <p:cNvGrpSpPr>
              <a:grpSpLocks/>
            </p:cNvGrpSpPr>
            <p:nvPr/>
          </p:nvGrpSpPr>
          <p:grpSpPr bwMode="auto">
            <a:xfrm>
              <a:off x="4419600" y="1995488"/>
              <a:ext cx="228600" cy="61912"/>
              <a:chOff x="4953000" y="1676400"/>
              <a:chExt cx="228600" cy="62345"/>
            </a:xfrm>
          </p:grpSpPr>
          <p:sp>
            <p:nvSpPr>
              <p:cNvPr id="50220" name="Flowchart: Connector 48"/>
              <p:cNvSpPr>
                <a:spLocks noChangeArrowheads="1"/>
              </p:cNvSpPr>
              <p:nvPr/>
            </p:nvSpPr>
            <p:spPr bwMode="auto">
              <a:xfrm>
                <a:off x="49530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21" name="Flowchart: Connector 49"/>
              <p:cNvSpPr>
                <a:spLocks noChangeArrowheads="1"/>
              </p:cNvSpPr>
              <p:nvPr/>
            </p:nvSpPr>
            <p:spPr bwMode="auto">
              <a:xfrm>
                <a:off x="50292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22" name="Flowchart: Connector 50"/>
              <p:cNvSpPr>
                <a:spLocks noChangeArrowheads="1"/>
              </p:cNvSpPr>
              <p:nvPr/>
            </p:nvSpPr>
            <p:spPr bwMode="auto">
              <a:xfrm>
                <a:off x="5117592"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sp>
          <p:nvSpPr>
            <p:cNvPr id="50190" name="Rectangle 51"/>
            <p:cNvSpPr>
              <a:spLocks noChangeArrowheads="1"/>
            </p:cNvSpPr>
            <p:nvPr/>
          </p:nvSpPr>
          <p:spPr bwMode="auto">
            <a:xfrm>
              <a:off x="838200" y="3276600"/>
              <a:ext cx="685800" cy="609600"/>
            </a:xfrm>
            <a:prstGeom prst="rect">
              <a:avLst/>
            </a:prstGeom>
            <a:solidFill>
              <a:srgbClr val="BDCDF9"/>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M1</a:t>
              </a:r>
            </a:p>
          </p:txBody>
        </p:sp>
        <p:sp>
          <p:nvSpPr>
            <p:cNvPr id="50191" name="Rectangle 52"/>
            <p:cNvSpPr>
              <a:spLocks noChangeArrowheads="1"/>
            </p:cNvSpPr>
            <p:nvPr/>
          </p:nvSpPr>
          <p:spPr bwMode="auto">
            <a:xfrm>
              <a:off x="1752600" y="3276600"/>
              <a:ext cx="685800" cy="609600"/>
            </a:xfrm>
            <a:prstGeom prst="rect">
              <a:avLst/>
            </a:prstGeom>
            <a:solidFill>
              <a:srgbClr val="BDCDF9"/>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M1</a:t>
              </a:r>
            </a:p>
          </p:txBody>
        </p:sp>
        <p:sp>
          <p:nvSpPr>
            <p:cNvPr id="50192" name="Rectangle 53"/>
            <p:cNvSpPr>
              <a:spLocks noChangeArrowheads="1"/>
            </p:cNvSpPr>
            <p:nvPr/>
          </p:nvSpPr>
          <p:spPr bwMode="auto">
            <a:xfrm>
              <a:off x="3429000" y="3276600"/>
              <a:ext cx="838200" cy="609600"/>
            </a:xfrm>
            <a:prstGeom prst="rect">
              <a:avLst/>
            </a:prstGeom>
            <a:solidFill>
              <a:srgbClr val="BDCDF9"/>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M</a:t>
              </a:r>
              <a:r>
                <a:rPr lang="en-US" altLang="en-US" sz="2400" baseline="-25000">
                  <a:latin typeface="Calibri" charset="0"/>
                </a:rPr>
                <a:t>n-1</a:t>
              </a:r>
            </a:p>
          </p:txBody>
        </p:sp>
        <p:sp>
          <p:nvSpPr>
            <p:cNvPr id="50193" name="Rectangle 54"/>
            <p:cNvSpPr>
              <a:spLocks noChangeArrowheads="1"/>
            </p:cNvSpPr>
            <p:nvPr/>
          </p:nvSpPr>
          <p:spPr bwMode="auto">
            <a:xfrm>
              <a:off x="1600200" y="4495800"/>
              <a:ext cx="1676400" cy="609600"/>
            </a:xfrm>
            <a:prstGeom prst="rect">
              <a:avLst/>
            </a:prstGeom>
            <a:solidFill>
              <a:srgbClr val="FBE481"/>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Controller</a:t>
              </a:r>
            </a:p>
          </p:txBody>
        </p:sp>
        <p:sp>
          <p:nvSpPr>
            <p:cNvPr id="50194" name="Flowchart: Magnetic Disk 55"/>
            <p:cNvSpPr>
              <a:spLocks noChangeArrowheads="1"/>
            </p:cNvSpPr>
            <p:nvPr/>
          </p:nvSpPr>
          <p:spPr bwMode="auto">
            <a:xfrm>
              <a:off x="4343400" y="5105400"/>
              <a:ext cx="1066800" cy="838200"/>
            </a:xfrm>
            <a:prstGeom prst="flowChartMagneticDisk">
              <a:avLst/>
            </a:prstGeom>
            <a:solidFill>
              <a:schemeClr val="accent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S</a:t>
              </a:r>
            </a:p>
          </p:txBody>
        </p:sp>
        <p:sp>
          <p:nvSpPr>
            <p:cNvPr id="50195" name="Flowchart: Magnetic Disk 56"/>
            <p:cNvSpPr>
              <a:spLocks noChangeArrowheads="1"/>
            </p:cNvSpPr>
            <p:nvPr/>
          </p:nvSpPr>
          <p:spPr bwMode="auto">
            <a:xfrm>
              <a:off x="4343400" y="4114800"/>
              <a:ext cx="1066800" cy="838200"/>
            </a:xfrm>
            <a:prstGeom prst="flowChartMagneticDisk">
              <a:avLst/>
            </a:prstGeom>
            <a:solidFill>
              <a:schemeClr val="accent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sz="2400">
                  <a:latin typeface="Calibri" charset="0"/>
                </a:rPr>
                <a:t>S</a:t>
              </a:r>
            </a:p>
          </p:txBody>
        </p:sp>
        <p:cxnSp>
          <p:nvCxnSpPr>
            <p:cNvPr id="24" name="Straight Arrow Connector 23"/>
            <p:cNvCxnSpPr/>
            <p:nvPr/>
          </p:nvCxnSpPr>
          <p:spPr bwMode="auto">
            <a:xfrm>
              <a:off x="609600" y="2895600"/>
              <a:ext cx="4191000" cy="1587"/>
            </a:xfrm>
            <a:prstGeom prst="straightConnector1">
              <a:avLst/>
            </a:prstGeom>
            <a:solidFill>
              <a:schemeClr val="accent1"/>
            </a:solidFill>
            <a:ln w="60325" cap="flat" cmpd="sng" algn="ctr">
              <a:solidFill>
                <a:schemeClr val="bg1">
                  <a:lumMod val="50000"/>
                </a:schemeClr>
              </a:solidFill>
              <a:prstDash val="solid"/>
              <a:round/>
              <a:headEnd type="none" w="med" len="med"/>
              <a:tailEnd type="triangle" w="sm" len="sm"/>
            </a:ln>
            <a:effectLst/>
          </p:spPr>
        </p:cxnSp>
        <p:cxnSp>
          <p:nvCxnSpPr>
            <p:cNvPr id="25" name="Elbow Connector 24"/>
            <p:cNvCxnSpPr/>
            <p:nvPr/>
          </p:nvCxnSpPr>
          <p:spPr bwMode="auto">
            <a:xfrm rot="16200000" flipH="1">
              <a:off x="1352550" y="26479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26" name="Elbow Connector 25"/>
            <p:cNvCxnSpPr>
              <a:endCxn id="50190" idx="0"/>
            </p:cNvCxnSpPr>
            <p:nvPr/>
          </p:nvCxnSpPr>
          <p:spPr bwMode="auto">
            <a:xfrm rot="16200000" flipH="1">
              <a:off x="895350" y="2990850"/>
              <a:ext cx="3810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27" name="Elbow Connector 26"/>
            <p:cNvCxnSpPr>
              <a:endCxn id="50191" idx="0"/>
            </p:cNvCxnSpPr>
            <p:nvPr/>
          </p:nvCxnSpPr>
          <p:spPr bwMode="auto">
            <a:xfrm rot="16200000" flipH="1">
              <a:off x="1809750" y="2990850"/>
              <a:ext cx="3810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28" name="Elbow Connector 27"/>
            <p:cNvCxnSpPr/>
            <p:nvPr/>
          </p:nvCxnSpPr>
          <p:spPr bwMode="auto">
            <a:xfrm rot="16200000" flipH="1">
              <a:off x="3371850" y="26479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29" name="Elbow Connector 28"/>
            <p:cNvCxnSpPr>
              <a:endCxn id="50192" idx="0"/>
            </p:cNvCxnSpPr>
            <p:nvPr/>
          </p:nvCxnSpPr>
          <p:spPr bwMode="auto">
            <a:xfrm rot="16200000" flipH="1">
              <a:off x="3543300" y="2971800"/>
              <a:ext cx="381000" cy="2286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0" name="Straight Arrow Connector 29"/>
            <p:cNvCxnSpPr/>
            <p:nvPr/>
          </p:nvCxnSpPr>
          <p:spPr bwMode="auto">
            <a:xfrm>
              <a:off x="609600" y="4191000"/>
              <a:ext cx="3657600" cy="1587"/>
            </a:xfrm>
            <a:prstGeom prst="straightConnector1">
              <a:avLst/>
            </a:prstGeom>
            <a:solidFill>
              <a:schemeClr val="accent1"/>
            </a:solidFill>
            <a:ln w="60325" cap="flat" cmpd="sng" algn="ctr">
              <a:solidFill>
                <a:schemeClr val="bg1">
                  <a:lumMod val="50000"/>
                </a:schemeClr>
              </a:solidFill>
              <a:prstDash val="solid"/>
              <a:round/>
              <a:headEnd type="none" w="med" len="med"/>
              <a:tailEnd type="triangle" w="sm" len="sm"/>
            </a:ln>
            <a:effectLst/>
          </p:spPr>
        </p:cxnSp>
        <p:cxnSp>
          <p:nvCxnSpPr>
            <p:cNvPr id="31" name="Elbow Connector 30"/>
            <p:cNvCxnSpPr>
              <a:stCxn id="50190" idx="2"/>
            </p:cNvCxnSpPr>
            <p:nvPr/>
          </p:nvCxnSpPr>
          <p:spPr bwMode="auto">
            <a:xfrm rot="16200000" flipH="1">
              <a:off x="1123950" y="39433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2" name="Elbow Connector 31"/>
            <p:cNvCxnSpPr/>
            <p:nvPr/>
          </p:nvCxnSpPr>
          <p:spPr bwMode="auto">
            <a:xfrm rot="16200000" flipH="1">
              <a:off x="2038350" y="39433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3" name="Elbow Connector 32"/>
            <p:cNvCxnSpPr/>
            <p:nvPr/>
          </p:nvCxnSpPr>
          <p:spPr bwMode="auto">
            <a:xfrm rot="16200000" flipH="1">
              <a:off x="3790950" y="39433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4" name="Elbow Connector 33"/>
            <p:cNvCxnSpPr/>
            <p:nvPr/>
          </p:nvCxnSpPr>
          <p:spPr bwMode="auto">
            <a:xfrm rot="16200000" flipH="1">
              <a:off x="2152650" y="4248150"/>
              <a:ext cx="304800" cy="190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5" name="Elbow Connector 34"/>
            <p:cNvCxnSpPr>
              <a:endCxn id="50195" idx="2"/>
            </p:cNvCxnSpPr>
            <p:nvPr/>
          </p:nvCxnSpPr>
          <p:spPr bwMode="auto">
            <a:xfrm>
              <a:off x="3657600" y="4191000"/>
              <a:ext cx="685800" cy="342900"/>
            </a:xfrm>
            <a:prstGeom prst="bentConnector3">
              <a:avLst>
                <a:gd name="adj1" fmla="val -81"/>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36" name="Elbow Connector 35"/>
            <p:cNvCxnSpPr>
              <a:endCxn id="50194" idx="2"/>
            </p:cNvCxnSpPr>
            <p:nvPr/>
          </p:nvCxnSpPr>
          <p:spPr bwMode="auto">
            <a:xfrm rot="16200000" flipH="1">
              <a:off x="3333750" y="4514850"/>
              <a:ext cx="1333500" cy="685800"/>
            </a:xfrm>
            <a:prstGeom prst="bentConnector2">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sp>
          <p:nvSpPr>
            <p:cNvPr id="50209" name="Rectangle 100"/>
            <p:cNvSpPr>
              <a:spLocks noChangeArrowheads="1"/>
            </p:cNvSpPr>
            <p:nvPr/>
          </p:nvSpPr>
          <p:spPr bwMode="auto">
            <a:xfrm>
              <a:off x="609600" y="5715000"/>
              <a:ext cx="990600" cy="304800"/>
            </a:xfrm>
            <a:prstGeom prst="rect">
              <a:avLst/>
            </a:prstGeom>
            <a:solidFill>
              <a:srgbClr val="BDCDF9"/>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a:latin typeface="Calibri" charset="0"/>
                </a:rPr>
                <a:t>NIC</a:t>
              </a:r>
            </a:p>
          </p:txBody>
        </p:sp>
        <p:sp>
          <p:nvSpPr>
            <p:cNvPr id="50210" name="Rectangle 101"/>
            <p:cNvSpPr>
              <a:spLocks noChangeArrowheads="1"/>
            </p:cNvSpPr>
            <p:nvPr/>
          </p:nvSpPr>
          <p:spPr bwMode="auto">
            <a:xfrm>
              <a:off x="1828800" y="5715000"/>
              <a:ext cx="990600" cy="304800"/>
            </a:xfrm>
            <a:prstGeom prst="rect">
              <a:avLst/>
            </a:prstGeom>
            <a:solidFill>
              <a:srgbClr val="BDCDF9"/>
            </a:solidFill>
            <a:ln w="9525">
              <a:solidFill>
                <a:schemeClr val="tx1"/>
              </a:solidFill>
              <a:round/>
              <a:headEnd/>
              <a:tailEnd/>
            </a:ln>
          </p:spPr>
          <p:txBody>
            <a:bodyPr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r>
                <a:rPr lang="en-US" altLang="en-US">
                  <a:latin typeface="Calibri" charset="0"/>
                </a:rPr>
                <a:t>NIC</a:t>
              </a:r>
            </a:p>
          </p:txBody>
        </p:sp>
        <p:cxnSp>
          <p:nvCxnSpPr>
            <p:cNvPr id="39" name="Elbow Connector 38"/>
            <p:cNvCxnSpPr>
              <a:stCxn id="50193" idx="2"/>
              <a:endCxn id="50210" idx="0"/>
            </p:cNvCxnSpPr>
            <p:nvPr/>
          </p:nvCxnSpPr>
          <p:spPr bwMode="auto">
            <a:xfrm rot="5400000">
              <a:off x="2076450" y="5353050"/>
              <a:ext cx="609600" cy="1143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40" name="Elbow Connector 39"/>
            <p:cNvCxnSpPr>
              <a:stCxn id="50193" idx="2"/>
              <a:endCxn id="50209" idx="0"/>
            </p:cNvCxnSpPr>
            <p:nvPr/>
          </p:nvCxnSpPr>
          <p:spPr bwMode="auto">
            <a:xfrm rot="5400000">
              <a:off x="1466850" y="4743450"/>
              <a:ext cx="609600" cy="1333500"/>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grpSp>
          <p:nvGrpSpPr>
            <p:cNvPr id="50213" name="Group 109"/>
            <p:cNvGrpSpPr>
              <a:grpSpLocks/>
            </p:cNvGrpSpPr>
            <p:nvPr/>
          </p:nvGrpSpPr>
          <p:grpSpPr bwMode="auto">
            <a:xfrm>
              <a:off x="2895600" y="5805488"/>
              <a:ext cx="228600" cy="61912"/>
              <a:chOff x="4953000" y="1676400"/>
              <a:chExt cx="228600" cy="62345"/>
            </a:xfrm>
          </p:grpSpPr>
          <p:sp>
            <p:nvSpPr>
              <p:cNvPr id="50217" name="Flowchart: Connector 110"/>
              <p:cNvSpPr>
                <a:spLocks noChangeArrowheads="1"/>
              </p:cNvSpPr>
              <p:nvPr/>
            </p:nvSpPr>
            <p:spPr bwMode="auto">
              <a:xfrm>
                <a:off x="49530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18" name="Flowchart: Connector 111"/>
              <p:cNvSpPr>
                <a:spLocks noChangeArrowheads="1"/>
              </p:cNvSpPr>
              <p:nvPr/>
            </p:nvSpPr>
            <p:spPr bwMode="auto">
              <a:xfrm>
                <a:off x="5029200"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sp>
            <p:nvSpPr>
              <p:cNvPr id="50219" name="Flowchart: Connector 112"/>
              <p:cNvSpPr>
                <a:spLocks noChangeArrowheads="1"/>
              </p:cNvSpPr>
              <p:nvPr/>
            </p:nvSpPr>
            <p:spPr bwMode="auto">
              <a:xfrm>
                <a:off x="5117592" y="1676400"/>
                <a:ext cx="64008" cy="62345"/>
              </a:xfrm>
              <a:prstGeom prst="flowChartConnector">
                <a:avLst/>
              </a:prstGeom>
              <a:solidFill>
                <a:schemeClr val="tx1"/>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grpSp>
        <p:sp>
          <p:nvSpPr>
            <p:cNvPr id="50214" name="Rounded Rectangle 115"/>
            <p:cNvSpPr>
              <a:spLocks noChangeArrowheads="1"/>
            </p:cNvSpPr>
            <p:nvPr/>
          </p:nvSpPr>
          <p:spPr bwMode="auto">
            <a:xfrm>
              <a:off x="5486400" y="4114800"/>
              <a:ext cx="304800" cy="1828800"/>
            </a:xfrm>
            <a:prstGeom prst="roundRect">
              <a:avLst>
                <a:gd name="adj" fmla="val 16667"/>
              </a:avLst>
            </a:prstGeom>
            <a:solidFill>
              <a:srgbClr val="FF9966"/>
            </a:solidFill>
            <a:ln w="9525">
              <a:solidFill>
                <a:schemeClr val="tx1"/>
              </a:solidFill>
              <a:round/>
              <a:headEnd/>
              <a:tailEnd/>
            </a:ln>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0"/>
                </a:spcBef>
                <a:buFontTx/>
                <a:buNone/>
              </a:pPr>
              <a:endParaRPr lang="en-US" altLang="en-US" sz="2400">
                <a:latin typeface="Calibri" charset="0"/>
              </a:endParaRPr>
            </a:p>
          </p:txBody>
        </p:sp>
        <p:cxnSp>
          <p:nvCxnSpPr>
            <p:cNvPr id="43" name="Elbow Connector 42"/>
            <p:cNvCxnSpPr/>
            <p:nvPr/>
          </p:nvCxnSpPr>
          <p:spPr bwMode="auto">
            <a:xfrm rot="5400000">
              <a:off x="991394" y="6171406"/>
              <a:ext cx="304800" cy="1588"/>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cxnSp>
          <p:nvCxnSpPr>
            <p:cNvPr id="44" name="Elbow Connector 43"/>
            <p:cNvCxnSpPr/>
            <p:nvPr/>
          </p:nvCxnSpPr>
          <p:spPr bwMode="auto">
            <a:xfrm rot="5400000">
              <a:off x="2134394" y="6171406"/>
              <a:ext cx="304800" cy="1588"/>
            </a:xfrm>
            <a:prstGeom prst="bentConnector3">
              <a:avLst>
                <a:gd name="adj1" fmla="val 50000"/>
              </a:avLst>
            </a:prstGeom>
            <a:solidFill>
              <a:schemeClr val="accent1"/>
            </a:solidFill>
            <a:ln w="47625" cap="flat" cmpd="sng" algn="ctr">
              <a:solidFill>
                <a:schemeClr val="bg1">
                  <a:lumMod val="50000"/>
                </a:schemeClr>
              </a:solidFill>
              <a:prstDash val="solid"/>
              <a:round/>
              <a:headEnd type="triangle" w="med" len="sm"/>
              <a:tailEnd type="triangle" w="med" len="sm"/>
            </a:ln>
            <a:effectLst/>
          </p:spPr>
        </p:cxnSp>
      </p:grpSp>
      <p:sp>
        <p:nvSpPr>
          <p:cNvPr id="50182" name="TextBox 122"/>
          <p:cNvSpPr txBox="1">
            <a:spLocks noChangeArrowheads="1"/>
          </p:cNvSpPr>
          <p:nvPr/>
        </p:nvSpPr>
        <p:spPr bwMode="auto">
          <a:xfrm>
            <a:off x="7315200" y="1220788"/>
            <a:ext cx="286854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800">
                <a:latin typeface="Calibri" charset="0"/>
              </a:rPr>
              <a:t>Legend : </a:t>
            </a:r>
          </a:p>
          <a:p>
            <a:pPr eaLnBrk="1" hangingPunct="1">
              <a:spcBef>
                <a:spcPct val="0"/>
              </a:spcBef>
              <a:buFontTx/>
              <a:buNone/>
            </a:pPr>
            <a:r>
              <a:rPr lang="en-US" altLang="en-US" sz="1800">
                <a:latin typeface="Calibri" charset="0"/>
              </a:rPr>
              <a:t>MP : MicroProcessor</a:t>
            </a:r>
          </a:p>
          <a:p>
            <a:pPr eaLnBrk="1" hangingPunct="1">
              <a:spcBef>
                <a:spcPct val="0"/>
              </a:spcBef>
              <a:buFontTx/>
              <a:buNone/>
            </a:pPr>
            <a:r>
              <a:rPr lang="en-US" altLang="en-US" sz="1800">
                <a:latin typeface="Calibri" charset="0"/>
              </a:rPr>
              <a:t>L1,L2,L3 : Caches</a:t>
            </a:r>
          </a:p>
          <a:p>
            <a:pPr eaLnBrk="1" hangingPunct="1">
              <a:spcBef>
                <a:spcPct val="0"/>
              </a:spcBef>
              <a:buFontTx/>
              <a:buNone/>
            </a:pPr>
            <a:r>
              <a:rPr lang="en-US" altLang="en-US" sz="1800">
                <a:latin typeface="Calibri" charset="0"/>
              </a:rPr>
              <a:t>M1.. : Memory Banks</a:t>
            </a:r>
          </a:p>
          <a:p>
            <a:pPr eaLnBrk="1" hangingPunct="1">
              <a:spcBef>
                <a:spcPct val="0"/>
              </a:spcBef>
              <a:buFontTx/>
              <a:buNone/>
            </a:pPr>
            <a:r>
              <a:rPr lang="en-US" altLang="en-US" sz="1800">
                <a:latin typeface="Calibri" charset="0"/>
              </a:rPr>
              <a:t>S : Storage</a:t>
            </a:r>
          </a:p>
          <a:p>
            <a:pPr eaLnBrk="1" hangingPunct="1">
              <a:spcBef>
                <a:spcPct val="0"/>
              </a:spcBef>
              <a:buFontTx/>
              <a:buNone/>
            </a:pPr>
            <a:r>
              <a:rPr lang="en-US" altLang="en-US" sz="1800">
                <a:latin typeface="Calibri" charset="0"/>
              </a:rPr>
              <a:t>NIC : Network Interface Card</a:t>
            </a:r>
          </a:p>
        </p:txBody>
      </p:sp>
      <p:sp>
        <p:nvSpPr>
          <p:cNvPr id="50183" name="TextBox 123"/>
          <p:cNvSpPr txBox="1">
            <a:spLocks noChangeArrowheads="1"/>
          </p:cNvSpPr>
          <p:nvPr/>
        </p:nvSpPr>
        <p:spPr bwMode="auto">
          <a:xfrm>
            <a:off x="7391401" y="4725988"/>
            <a:ext cx="10940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a:latin typeface="Calibri" charset="0"/>
              </a:rPr>
              <a:t>Ethernet</a:t>
            </a:r>
          </a:p>
        </p:txBody>
      </p:sp>
      <p:sp>
        <p:nvSpPr>
          <p:cNvPr id="50184" name="TextBox 124"/>
          <p:cNvSpPr txBox="1">
            <a:spLocks noChangeArrowheads="1"/>
          </p:cNvSpPr>
          <p:nvPr/>
        </p:nvSpPr>
        <p:spPr bwMode="auto">
          <a:xfrm>
            <a:off x="7391400" y="4116388"/>
            <a:ext cx="724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a:latin typeface="Calibri" charset="0"/>
              </a:rPr>
              <a:t>PCI-e</a:t>
            </a:r>
          </a:p>
        </p:txBody>
      </p:sp>
    </p:spTree>
    <p:extLst>
      <p:ext uri="{BB962C8B-B14F-4D97-AF65-F5344CB8AC3E}">
        <p14:creationId xmlns:p14="http://schemas.microsoft.com/office/powerpoint/2010/main" val="4399675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9138" y="388939"/>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DSM- NUMA</a:t>
            </a:r>
          </a:p>
        </p:txBody>
      </p:sp>
      <p:pic>
        <p:nvPicPr>
          <p:cNvPr id="51202" name="Content Placeholder 4" descr="DSM_NUMA.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876" y="1385889"/>
            <a:ext cx="890587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7355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14501" y="76201"/>
            <a:ext cx="8196263"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Challenges to Computer Architecture</a:t>
            </a:r>
          </a:p>
        </p:txBody>
      </p:sp>
      <p:sp>
        <p:nvSpPr>
          <p:cNvPr id="6" name="Rectangle 3"/>
          <p:cNvSpPr txBox="1">
            <a:spLocks noChangeArrowheads="1"/>
          </p:cNvSpPr>
          <p:nvPr/>
        </p:nvSpPr>
        <p:spPr>
          <a:xfrm>
            <a:off x="1714500" y="838200"/>
            <a:ext cx="8763000" cy="5638800"/>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sz="1800" kern="0" dirty="0">
                <a:ea typeface="ＭＳ Ｐゴシック" charset="0"/>
                <a:cs typeface="Arial" charset="0"/>
              </a:rPr>
              <a:t>Expose and exploit extreme fine-grain parallelism</a:t>
            </a:r>
          </a:p>
          <a:p>
            <a:pPr lvl="1">
              <a:lnSpc>
                <a:spcPct val="80000"/>
              </a:lnSpc>
              <a:defRPr/>
            </a:pPr>
            <a:r>
              <a:rPr lang="en-US" sz="1600" kern="0" dirty="0">
                <a:ea typeface="ＭＳ Ｐゴシック" charset="0"/>
                <a:cs typeface="Arial" charset="0"/>
              </a:rPr>
              <a:t>Possibly multi-billion-way (for Exascale)</a:t>
            </a:r>
          </a:p>
          <a:p>
            <a:pPr lvl="1">
              <a:lnSpc>
                <a:spcPct val="80000"/>
              </a:lnSpc>
              <a:defRPr/>
            </a:pPr>
            <a:r>
              <a:rPr lang="en-US" sz="1600" kern="0" dirty="0">
                <a:ea typeface="ＭＳ Ｐゴシック" charset="0"/>
                <a:cs typeface="Arial" charset="0"/>
              </a:rPr>
              <a:t>Data structure-driven (use meta-data parallelism)</a:t>
            </a:r>
          </a:p>
          <a:p>
            <a:pPr>
              <a:lnSpc>
                <a:spcPct val="80000"/>
              </a:lnSpc>
              <a:defRPr/>
            </a:pPr>
            <a:r>
              <a:rPr lang="en-US" sz="1800" kern="0" dirty="0">
                <a:ea typeface="ＭＳ Ｐゴシック" charset="0"/>
                <a:cs typeface="Arial" charset="0"/>
              </a:rPr>
              <a:t>State storage takes up much more space than logic</a:t>
            </a:r>
          </a:p>
          <a:p>
            <a:pPr lvl="1">
              <a:lnSpc>
                <a:spcPct val="80000"/>
              </a:lnSpc>
              <a:defRPr/>
            </a:pPr>
            <a:r>
              <a:rPr lang="en-US" sz="1600" kern="0" dirty="0">
                <a:ea typeface="ＭＳ Ｐゴシック" charset="0"/>
                <a:cs typeface="Arial" charset="0"/>
              </a:rPr>
              <a:t>1:1 flops/byte ratio infeasible</a:t>
            </a:r>
          </a:p>
          <a:p>
            <a:pPr lvl="1">
              <a:lnSpc>
                <a:spcPct val="80000"/>
              </a:lnSpc>
              <a:defRPr/>
            </a:pPr>
            <a:r>
              <a:rPr lang="en-US" sz="1600" kern="0" dirty="0">
                <a:ea typeface="ＭＳ Ｐゴシック" charset="0"/>
                <a:cs typeface="Arial" charset="0"/>
              </a:rPr>
              <a:t>Memory access bandwidth is the critical resource</a:t>
            </a:r>
          </a:p>
          <a:p>
            <a:pPr>
              <a:lnSpc>
                <a:spcPct val="80000"/>
              </a:lnSpc>
              <a:defRPr/>
            </a:pPr>
            <a:r>
              <a:rPr lang="en-US" sz="1800" kern="0" dirty="0">
                <a:ea typeface="ＭＳ Ｐゴシック" charset="0"/>
                <a:cs typeface="Arial" charset="0"/>
              </a:rPr>
              <a:t>Latency </a:t>
            </a:r>
          </a:p>
          <a:p>
            <a:pPr lvl="1">
              <a:lnSpc>
                <a:spcPct val="80000"/>
              </a:lnSpc>
              <a:defRPr/>
            </a:pPr>
            <a:r>
              <a:rPr lang="en-US" sz="1600" kern="0" dirty="0">
                <a:ea typeface="ＭＳ Ｐゴシック" charset="0"/>
                <a:cs typeface="Arial" charset="0"/>
              </a:rPr>
              <a:t>can approach a million cycles (10,000 or more cycles, typical)</a:t>
            </a:r>
          </a:p>
          <a:p>
            <a:pPr lvl="1">
              <a:lnSpc>
                <a:spcPct val="80000"/>
              </a:lnSpc>
              <a:defRPr/>
            </a:pPr>
            <a:r>
              <a:rPr lang="en-US" sz="1600" kern="0" dirty="0">
                <a:ea typeface="ＭＳ Ｐゴシック" charset="0"/>
                <a:cs typeface="Arial" charset="0"/>
              </a:rPr>
              <a:t>All actions are local</a:t>
            </a:r>
          </a:p>
          <a:p>
            <a:pPr lvl="1">
              <a:lnSpc>
                <a:spcPct val="80000"/>
              </a:lnSpc>
              <a:defRPr/>
            </a:pPr>
            <a:r>
              <a:rPr lang="en-US" sz="1600" kern="0" dirty="0">
                <a:ea typeface="ＭＳ Ｐゴシック" charset="0"/>
                <a:cs typeface="Arial" charset="0"/>
              </a:rPr>
              <a:t>Contention due to inadequate bandwidth</a:t>
            </a:r>
          </a:p>
          <a:p>
            <a:pPr>
              <a:lnSpc>
                <a:spcPct val="80000"/>
              </a:lnSpc>
              <a:defRPr/>
            </a:pPr>
            <a:r>
              <a:rPr lang="en-US" sz="1800" kern="0" dirty="0">
                <a:ea typeface="ＭＳ Ｐゴシック" charset="0"/>
                <a:cs typeface="Arial" charset="0"/>
              </a:rPr>
              <a:t>Overhead for fine grain parallelism must be very small </a:t>
            </a:r>
          </a:p>
          <a:p>
            <a:pPr lvl="1">
              <a:lnSpc>
                <a:spcPct val="80000"/>
              </a:lnSpc>
              <a:defRPr/>
            </a:pPr>
            <a:r>
              <a:rPr lang="en-US" sz="1600" kern="0" dirty="0">
                <a:ea typeface="ＭＳ Ｐゴシック" charset="0"/>
                <a:cs typeface="Arial" charset="0"/>
              </a:rPr>
              <a:t>or system can not scale</a:t>
            </a:r>
          </a:p>
          <a:p>
            <a:pPr lvl="1">
              <a:lnSpc>
                <a:spcPct val="80000"/>
              </a:lnSpc>
              <a:defRPr/>
            </a:pPr>
            <a:r>
              <a:rPr lang="en-US" sz="1600" kern="0" dirty="0">
                <a:ea typeface="ＭＳ Ｐゴシック" charset="0"/>
                <a:cs typeface="Arial" charset="0"/>
              </a:rPr>
              <a:t>One consequence is that global barrier synchronization is untenable</a:t>
            </a:r>
          </a:p>
          <a:p>
            <a:pPr>
              <a:lnSpc>
                <a:spcPct val="80000"/>
              </a:lnSpc>
              <a:defRPr/>
            </a:pPr>
            <a:r>
              <a:rPr lang="en-US" sz="1800" kern="0" dirty="0">
                <a:ea typeface="ＭＳ Ｐゴシック" charset="0"/>
                <a:cs typeface="Arial" charset="0"/>
              </a:rPr>
              <a:t>Power consumption</a:t>
            </a:r>
          </a:p>
          <a:p>
            <a:pPr>
              <a:lnSpc>
                <a:spcPct val="80000"/>
              </a:lnSpc>
              <a:defRPr/>
            </a:pPr>
            <a:r>
              <a:rPr lang="en-US" sz="1800" kern="0" dirty="0">
                <a:ea typeface="ＭＳ Ｐゴシック" charset="0"/>
                <a:cs typeface="Arial" charset="0"/>
              </a:rPr>
              <a:t>Reliability</a:t>
            </a:r>
          </a:p>
          <a:p>
            <a:pPr lvl="1">
              <a:lnSpc>
                <a:spcPct val="80000"/>
              </a:lnSpc>
              <a:defRPr/>
            </a:pPr>
            <a:r>
              <a:rPr lang="en-US" sz="1600" kern="0" dirty="0">
                <a:ea typeface="ＭＳ Ｐゴシック" charset="0"/>
                <a:cs typeface="Arial" charset="0"/>
              </a:rPr>
              <a:t>Very high replication of elements</a:t>
            </a:r>
          </a:p>
          <a:p>
            <a:pPr lvl="1">
              <a:lnSpc>
                <a:spcPct val="80000"/>
              </a:lnSpc>
              <a:defRPr/>
            </a:pPr>
            <a:r>
              <a:rPr lang="en-US" sz="1600" kern="0" dirty="0">
                <a:ea typeface="ＭＳ Ｐゴシック" charset="0"/>
                <a:cs typeface="Arial" charset="0"/>
              </a:rPr>
              <a:t>Uncertain fault distribution</a:t>
            </a:r>
          </a:p>
          <a:p>
            <a:pPr lvl="1">
              <a:lnSpc>
                <a:spcPct val="80000"/>
              </a:lnSpc>
              <a:defRPr/>
            </a:pPr>
            <a:r>
              <a:rPr lang="en-US" sz="1600" kern="0" dirty="0">
                <a:ea typeface="ＭＳ Ｐゴシック" charset="0"/>
                <a:cs typeface="Arial" charset="0"/>
              </a:rPr>
              <a:t>Fault tolerance essential for good yield</a:t>
            </a:r>
          </a:p>
          <a:p>
            <a:pPr>
              <a:lnSpc>
                <a:spcPct val="80000"/>
              </a:lnSpc>
              <a:defRPr/>
            </a:pPr>
            <a:r>
              <a:rPr lang="en-US" sz="1800" kern="0" dirty="0">
                <a:ea typeface="ＭＳ Ｐゴシック" charset="0"/>
                <a:cs typeface="Arial" charset="0"/>
              </a:rPr>
              <a:t>Design complexity</a:t>
            </a:r>
          </a:p>
          <a:p>
            <a:pPr lvl="1">
              <a:lnSpc>
                <a:spcPct val="80000"/>
              </a:lnSpc>
              <a:defRPr/>
            </a:pPr>
            <a:r>
              <a:rPr lang="en-US" sz="1600" kern="0" dirty="0">
                <a:ea typeface="ＭＳ Ｐゴシック" charset="0"/>
                <a:cs typeface="Arial" charset="0"/>
              </a:rPr>
              <a:t>Impacts development time, testing, power, and reliability</a:t>
            </a:r>
          </a:p>
        </p:txBody>
      </p:sp>
    </p:spTree>
    <p:extLst>
      <p:ext uri="{BB962C8B-B14F-4D97-AF65-F5344CB8AC3E}">
        <p14:creationId xmlns:p14="http://schemas.microsoft.com/office/powerpoint/2010/main" val="1891902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27200" y="152401"/>
            <a:ext cx="82438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sp>
        <p:nvSpPr>
          <p:cNvPr id="53250" name="Rectangle 3"/>
          <p:cNvSpPr txBox="1">
            <a:spLocks noChangeArrowheads="1"/>
          </p:cNvSpPr>
          <p:nvPr/>
        </p:nvSpPr>
        <p:spPr bwMode="auto">
          <a:xfrm>
            <a:off x="1600200" y="714375"/>
            <a:ext cx="5410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90000"/>
              </a:lnSpc>
            </a:pPr>
            <a:r>
              <a:rPr lang="en-US" altLang="en-US" sz="2200" dirty="0">
                <a:solidFill>
                  <a:srgbClr val="A6A6A6"/>
                </a:solidFill>
              </a:rPr>
              <a:t>The HPC System Stack</a:t>
            </a:r>
          </a:p>
          <a:p>
            <a:pPr>
              <a:lnSpc>
                <a:spcPct val="90000"/>
              </a:lnSpc>
            </a:pPr>
            <a:r>
              <a:rPr lang="en-US" altLang="en-US" sz="2200" dirty="0">
                <a:solidFill>
                  <a:srgbClr val="A6A6A6"/>
                </a:solidFill>
              </a:rPr>
              <a:t>What is Computer Architecture</a:t>
            </a:r>
          </a:p>
          <a:p>
            <a:pPr>
              <a:lnSpc>
                <a:spcPct val="90000"/>
              </a:lnSpc>
            </a:pPr>
            <a:r>
              <a:rPr lang="en-US" altLang="en-US" sz="2200" dirty="0">
                <a:solidFill>
                  <a:srgbClr val="A6A6A6"/>
                </a:solidFill>
              </a:rPr>
              <a:t>Review Performance Factors and Metrics</a:t>
            </a:r>
          </a:p>
          <a:p>
            <a:pPr>
              <a:lnSpc>
                <a:spcPct val="90000"/>
              </a:lnSpc>
            </a:pPr>
            <a:r>
              <a:rPr lang="en-US" altLang="en-US" sz="2200" dirty="0">
                <a:solidFill>
                  <a:srgbClr val="A6A6A6"/>
                </a:solidFill>
              </a:rPr>
              <a:t>MIMD class HPC Architecture</a:t>
            </a:r>
          </a:p>
          <a:p>
            <a:pPr lvl="1">
              <a:lnSpc>
                <a:spcPct val="90000"/>
              </a:lnSpc>
            </a:pPr>
            <a:r>
              <a:rPr lang="en-US" altLang="en-US" dirty="0">
                <a:solidFill>
                  <a:srgbClr val="A6A6A6"/>
                </a:solidFill>
                <a:ea typeface="ＭＳ Ｐゴシック" charset="-128"/>
              </a:rPr>
              <a:t>An Introduction to Shared Memory Multiprocessors</a:t>
            </a:r>
          </a:p>
          <a:p>
            <a:pPr lvl="1">
              <a:lnSpc>
                <a:spcPct val="90000"/>
              </a:lnSpc>
            </a:pPr>
            <a:r>
              <a:rPr lang="en-US" altLang="en-US" dirty="0">
                <a:solidFill>
                  <a:srgbClr val="A6A6A6"/>
                </a:solidFill>
                <a:ea typeface="ＭＳ Ｐゴシック" charset="-128"/>
              </a:rPr>
              <a:t>Coarse-grained MIMD Processing – MPPs </a:t>
            </a:r>
          </a:p>
          <a:p>
            <a:pPr>
              <a:lnSpc>
                <a:spcPct val="90000"/>
              </a:lnSpc>
            </a:pPr>
            <a:r>
              <a:rPr lang="en-US" altLang="en-US" sz="2200" dirty="0">
                <a:solidFill>
                  <a:srgbClr val="A6A6A6"/>
                </a:solidFill>
                <a:ea typeface="ＭＳ Ｐゴシック" charset="-128"/>
              </a:rPr>
              <a:t>SIMD class HPC Architecture</a:t>
            </a:r>
          </a:p>
          <a:p>
            <a:pPr lvl="1">
              <a:lnSpc>
                <a:spcPct val="90000"/>
              </a:lnSpc>
            </a:pPr>
            <a:r>
              <a:rPr lang="en-US" altLang="en-US" dirty="0">
                <a:solidFill>
                  <a:srgbClr val="A6A6A6"/>
                </a:solidFill>
                <a:ea typeface="ＭＳ Ｐゴシック" charset="-128"/>
              </a:rPr>
              <a:t>Very Fine-grained Vector Processing and PVPs</a:t>
            </a:r>
          </a:p>
          <a:p>
            <a:pPr lvl="1">
              <a:lnSpc>
                <a:spcPct val="90000"/>
              </a:lnSpc>
            </a:pPr>
            <a:r>
              <a:rPr lang="en-US" altLang="en-US" dirty="0">
                <a:solidFill>
                  <a:srgbClr val="A6A6A6"/>
                </a:solidFill>
                <a:ea typeface="ＭＳ Ｐゴシック" charset="-128"/>
              </a:rPr>
              <a:t>SIMD array and SPMD</a:t>
            </a:r>
          </a:p>
          <a:p>
            <a:pPr>
              <a:lnSpc>
                <a:spcPct val="90000"/>
              </a:lnSpc>
            </a:pPr>
            <a:r>
              <a:rPr lang="en-US" altLang="en-US" sz="2200" dirty="0">
                <a:solidFill>
                  <a:srgbClr val="7D110C"/>
                </a:solidFill>
                <a:ea typeface="ＭＳ Ｐゴシック" charset="-128"/>
              </a:rPr>
              <a:t>Current generation multicore and heterogeneous architectures</a:t>
            </a:r>
          </a:p>
          <a:p>
            <a:pPr>
              <a:lnSpc>
                <a:spcPct val="80000"/>
              </a:lnSpc>
              <a:buFontTx/>
              <a:buNone/>
            </a:pPr>
            <a:endParaRPr lang="en-US" altLang="en-US" sz="1600" dirty="0">
              <a:ea typeface="ＭＳ Ｐゴシック" charset="-128"/>
            </a:endParaRPr>
          </a:p>
        </p:txBody>
      </p:sp>
      <p:pic>
        <p:nvPicPr>
          <p:cNvPr id="532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038"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826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5000" y="342901"/>
            <a:ext cx="83264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Multi-Core</a:t>
            </a:r>
          </a:p>
        </p:txBody>
      </p:sp>
      <p:sp>
        <p:nvSpPr>
          <p:cNvPr id="8" name="Rectangle 3"/>
          <p:cNvSpPr txBox="1">
            <a:spLocks noChangeArrowheads="1"/>
          </p:cNvSpPr>
          <p:nvPr/>
        </p:nvSpPr>
        <p:spPr>
          <a:xfrm>
            <a:off x="1685925" y="1066800"/>
            <a:ext cx="8764588" cy="5638800"/>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sz="1800" kern="0">
                <a:ea typeface="ＭＳ Ｐゴシック" charset="0"/>
                <a:cs typeface="Arial" charset="0"/>
              </a:rPr>
              <a:t>Motivation for Multi-Core</a:t>
            </a:r>
          </a:p>
          <a:p>
            <a:pPr lvl="1">
              <a:lnSpc>
                <a:spcPct val="80000"/>
              </a:lnSpc>
              <a:defRPr/>
            </a:pPr>
            <a:r>
              <a:rPr lang="en-US" sz="1600" kern="0">
                <a:ea typeface="ＭＳ Ｐゴシック" charset="0"/>
                <a:cs typeface="Arial" charset="0"/>
              </a:rPr>
              <a:t>Exploits increased feature-size and density</a:t>
            </a:r>
          </a:p>
          <a:p>
            <a:pPr lvl="1">
              <a:lnSpc>
                <a:spcPct val="80000"/>
              </a:lnSpc>
              <a:defRPr/>
            </a:pPr>
            <a:r>
              <a:rPr lang="en-US" sz="1600" kern="0">
                <a:ea typeface="ＭＳ Ｐゴシック" charset="0"/>
                <a:cs typeface="Arial" charset="0"/>
              </a:rPr>
              <a:t>Increases functional units per chip (spatial efficiency)</a:t>
            </a:r>
          </a:p>
          <a:p>
            <a:pPr lvl="1">
              <a:lnSpc>
                <a:spcPct val="80000"/>
              </a:lnSpc>
              <a:defRPr/>
            </a:pPr>
            <a:r>
              <a:rPr lang="en-US" sz="1600" kern="0">
                <a:ea typeface="ＭＳ Ｐゴシック" charset="0"/>
                <a:cs typeface="Arial" charset="0"/>
              </a:rPr>
              <a:t>Limits energy consumption per operation</a:t>
            </a:r>
          </a:p>
          <a:p>
            <a:pPr lvl="1">
              <a:lnSpc>
                <a:spcPct val="80000"/>
              </a:lnSpc>
              <a:defRPr/>
            </a:pPr>
            <a:r>
              <a:rPr lang="en-US" sz="1600" kern="0">
                <a:ea typeface="ＭＳ Ｐゴシック" charset="0"/>
                <a:cs typeface="Arial" charset="0"/>
              </a:rPr>
              <a:t>Constrains growth in processor complexity</a:t>
            </a:r>
          </a:p>
          <a:p>
            <a:pPr>
              <a:lnSpc>
                <a:spcPct val="80000"/>
              </a:lnSpc>
              <a:defRPr/>
            </a:pPr>
            <a:r>
              <a:rPr lang="en-US" sz="1800" kern="0">
                <a:ea typeface="ＭＳ Ｐゴシック" charset="0"/>
                <a:cs typeface="Arial" charset="0"/>
              </a:rPr>
              <a:t>Challenges resulting from multi-core</a:t>
            </a:r>
          </a:p>
          <a:p>
            <a:pPr lvl="1">
              <a:lnSpc>
                <a:spcPct val="80000"/>
              </a:lnSpc>
              <a:defRPr/>
            </a:pPr>
            <a:r>
              <a:rPr lang="en-US" sz="1600" kern="0">
                <a:ea typeface="ＭＳ Ｐゴシック" charset="0"/>
                <a:cs typeface="Arial" charset="0"/>
              </a:rPr>
              <a:t>Relies on effective exploitation of multiple-thread parallelism</a:t>
            </a:r>
          </a:p>
          <a:p>
            <a:pPr lvl="2">
              <a:lnSpc>
                <a:spcPct val="80000"/>
              </a:lnSpc>
              <a:defRPr/>
            </a:pPr>
            <a:r>
              <a:rPr lang="en-US" sz="1400" kern="0">
                <a:ea typeface="ＭＳ Ｐゴシック" charset="0"/>
                <a:cs typeface="Arial" charset="0"/>
              </a:rPr>
              <a:t>Need for parallel computing model and parallel programming model</a:t>
            </a:r>
          </a:p>
          <a:p>
            <a:pPr lvl="1">
              <a:lnSpc>
                <a:spcPct val="80000"/>
              </a:lnSpc>
              <a:defRPr/>
            </a:pPr>
            <a:r>
              <a:rPr lang="en-US" sz="1600" kern="0">
                <a:ea typeface="ＭＳ Ｐゴシック" charset="0"/>
                <a:cs typeface="Arial" charset="0"/>
              </a:rPr>
              <a:t>Aggravates memory wall</a:t>
            </a:r>
          </a:p>
          <a:p>
            <a:pPr lvl="2">
              <a:lnSpc>
                <a:spcPct val="80000"/>
              </a:lnSpc>
              <a:defRPr/>
            </a:pPr>
            <a:r>
              <a:rPr lang="en-US" sz="1400" kern="0">
                <a:ea typeface="ＭＳ Ｐゴシック" charset="0"/>
                <a:cs typeface="Arial" charset="0"/>
              </a:rPr>
              <a:t>Memory bandwidth</a:t>
            </a:r>
          </a:p>
          <a:p>
            <a:pPr lvl="3">
              <a:lnSpc>
                <a:spcPct val="80000"/>
              </a:lnSpc>
              <a:defRPr/>
            </a:pPr>
            <a:r>
              <a:rPr lang="en-US" sz="1200" kern="0">
                <a:ea typeface="ＭＳ Ｐゴシック" charset="0"/>
                <a:cs typeface="Arial" charset="0"/>
              </a:rPr>
              <a:t>Way to get data out of memory banks</a:t>
            </a:r>
          </a:p>
          <a:p>
            <a:pPr lvl="3">
              <a:lnSpc>
                <a:spcPct val="80000"/>
              </a:lnSpc>
              <a:defRPr/>
            </a:pPr>
            <a:r>
              <a:rPr lang="en-US" sz="1200" kern="0">
                <a:ea typeface="ＭＳ Ｐゴシック" charset="0"/>
                <a:cs typeface="Arial" charset="0"/>
              </a:rPr>
              <a:t>Way to get data into multi-core processor array</a:t>
            </a:r>
          </a:p>
          <a:p>
            <a:pPr lvl="2">
              <a:lnSpc>
                <a:spcPct val="80000"/>
              </a:lnSpc>
              <a:defRPr/>
            </a:pPr>
            <a:r>
              <a:rPr lang="en-US" sz="1400" kern="0">
                <a:ea typeface="ＭＳ Ｐゴシック" charset="0"/>
                <a:cs typeface="Arial" charset="0"/>
              </a:rPr>
              <a:t>Memory latency</a:t>
            </a:r>
          </a:p>
          <a:p>
            <a:pPr lvl="2">
              <a:lnSpc>
                <a:spcPct val="80000"/>
              </a:lnSpc>
              <a:defRPr/>
            </a:pPr>
            <a:r>
              <a:rPr lang="en-US" sz="1400" kern="0">
                <a:ea typeface="ＭＳ Ｐゴシック" charset="0"/>
                <a:cs typeface="Arial" charset="0"/>
              </a:rPr>
              <a:t>Fragments L3 cache</a:t>
            </a:r>
          </a:p>
          <a:p>
            <a:pPr lvl="1">
              <a:lnSpc>
                <a:spcPct val="80000"/>
              </a:lnSpc>
              <a:defRPr/>
            </a:pPr>
            <a:r>
              <a:rPr lang="en-US" sz="1600" kern="0">
                <a:ea typeface="ＭＳ Ｐゴシック" charset="0"/>
                <a:cs typeface="Arial" charset="0"/>
              </a:rPr>
              <a:t>Pins become strangle point</a:t>
            </a:r>
          </a:p>
          <a:p>
            <a:pPr lvl="2">
              <a:lnSpc>
                <a:spcPct val="80000"/>
              </a:lnSpc>
              <a:defRPr/>
            </a:pPr>
            <a:r>
              <a:rPr lang="en-US" sz="1400" kern="0">
                <a:ea typeface="ＭＳ Ｐゴシック" charset="0"/>
                <a:cs typeface="Arial" charset="0"/>
              </a:rPr>
              <a:t>Rate of pin growth projected to slow and flatten</a:t>
            </a:r>
          </a:p>
          <a:p>
            <a:pPr lvl="2">
              <a:lnSpc>
                <a:spcPct val="80000"/>
              </a:lnSpc>
              <a:defRPr/>
            </a:pPr>
            <a:r>
              <a:rPr lang="en-US" sz="1400" kern="0">
                <a:ea typeface="ＭＳ Ｐゴシック" charset="0"/>
                <a:cs typeface="Arial" charset="0"/>
              </a:rPr>
              <a:t>Rate of bandwidth per pin (pair) projected to grow slowly</a:t>
            </a:r>
          </a:p>
          <a:p>
            <a:pPr lvl="1">
              <a:lnSpc>
                <a:spcPct val="80000"/>
              </a:lnSpc>
              <a:defRPr/>
            </a:pPr>
            <a:r>
              <a:rPr lang="en-US" sz="1600" kern="0">
                <a:ea typeface="ＭＳ Ｐゴシック" charset="0"/>
                <a:cs typeface="Arial" charset="0"/>
              </a:rPr>
              <a:t>Requires mechanisms for efficient inter-processor coordination</a:t>
            </a:r>
          </a:p>
          <a:p>
            <a:pPr lvl="2">
              <a:lnSpc>
                <a:spcPct val="80000"/>
              </a:lnSpc>
              <a:defRPr/>
            </a:pPr>
            <a:r>
              <a:rPr lang="en-US" sz="1400" kern="0">
                <a:ea typeface="ＭＳ Ｐゴシック" charset="0"/>
                <a:cs typeface="Arial" charset="0"/>
              </a:rPr>
              <a:t>Synchronization</a:t>
            </a:r>
          </a:p>
          <a:p>
            <a:pPr lvl="2">
              <a:lnSpc>
                <a:spcPct val="80000"/>
              </a:lnSpc>
              <a:defRPr/>
            </a:pPr>
            <a:r>
              <a:rPr lang="en-US" sz="1400" kern="0">
                <a:ea typeface="ＭＳ Ｐゴシック" charset="0"/>
                <a:cs typeface="Arial" charset="0"/>
              </a:rPr>
              <a:t>Mutual exclusion</a:t>
            </a:r>
          </a:p>
          <a:p>
            <a:pPr lvl="2">
              <a:lnSpc>
                <a:spcPct val="80000"/>
              </a:lnSpc>
              <a:defRPr/>
            </a:pPr>
            <a:r>
              <a:rPr lang="en-US" sz="1400" kern="0">
                <a:ea typeface="ＭＳ Ｐゴシック" charset="0"/>
                <a:cs typeface="Arial" charset="0"/>
              </a:rPr>
              <a:t>Context switching</a:t>
            </a:r>
            <a:endParaRPr lang="en-US" sz="1400" kern="0" dirty="0">
              <a:ea typeface="ＭＳ Ｐゴシック" charset="0"/>
              <a:cs typeface="Arial" charset="0"/>
            </a:endParaRPr>
          </a:p>
        </p:txBody>
      </p:sp>
    </p:spTree>
    <p:extLst>
      <p:ext uri="{BB962C8B-B14F-4D97-AF65-F5344CB8AC3E}">
        <p14:creationId xmlns:p14="http://schemas.microsoft.com/office/powerpoint/2010/main" val="1210943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1914526" y="349251"/>
            <a:ext cx="82391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3400" b="1">
                <a:solidFill>
                  <a:srgbClr val="B30838"/>
                </a:solidFill>
              </a:rPr>
              <a:t>Amdahl</a:t>
            </a:r>
            <a:r>
              <a:rPr lang="ja-JP" altLang="en-US" sz="3400" b="1">
                <a:solidFill>
                  <a:srgbClr val="B30838"/>
                </a:solidFill>
              </a:rPr>
              <a:t>’</a:t>
            </a:r>
            <a:r>
              <a:rPr lang="en-US" altLang="ja-JP" sz="3400" b="1">
                <a:solidFill>
                  <a:srgbClr val="B30838"/>
                </a:solidFill>
              </a:rPr>
              <a:t>s Law</a:t>
            </a:r>
            <a:endParaRPr lang="en-US" altLang="en-US" sz="3400" b="1">
              <a:solidFill>
                <a:srgbClr val="B30838"/>
              </a:solidFill>
            </a:endParaRPr>
          </a:p>
        </p:txBody>
      </p:sp>
      <p:graphicFrame>
        <p:nvGraphicFramePr>
          <p:cNvPr id="16386" name="Object 3"/>
          <p:cNvGraphicFramePr>
            <a:graphicFrameLocks noChangeAspect="1"/>
          </p:cNvGraphicFramePr>
          <p:nvPr/>
        </p:nvGraphicFramePr>
        <p:xfrm>
          <a:off x="6062663" y="2414588"/>
          <a:ext cx="4038600" cy="3632200"/>
        </p:xfrm>
        <a:graphic>
          <a:graphicData uri="http://schemas.openxmlformats.org/presentationml/2006/ole">
            <mc:AlternateContent xmlns:mc="http://schemas.openxmlformats.org/markup-compatibility/2006">
              <mc:Choice xmlns:v="urn:schemas-microsoft-com:vml" Requires="v">
                <p:oleObj name="Equation" r:id="rId2" imgW="4038600" imgH="3632200" progId="Equation.3">
                  <p:embed/>
                </p:oleObj>
              </mc:Choice>
              <mc:Fallback>
                <p:oleObj name="Equation" r:id="rId2" imgW="4038600" imgH="3632200" progId="Equation.3">
                  <p:embed/>
                  <p:pic>
                    <p:nvPicPr>
                      <p:cNvPr id="1638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414588"/>
                        <a:ext cx="40386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387"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138" y="3276600"/>
            <a:ext cx="3810000"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8" name="Group 4"/>
          <p:cNvGrpSpPr>
            <a:grpSpLocks/>
          </p:cNvGrpSpPr>
          <p:nvPr/>
        </p:nvGrpSpPr>
        <p:grpSpPr bwMode="auto">
          <a:xfrm>
            <a:off x="1905000" y="1066800"/>
            <a:ext cx="5638800" cy="2103438"/>
            <a:chOff x="576" y="672"/>
            <a:chExt cx="3552" cy="1325"/>
          </a:xfrm>
        </p:grpSpPr>
        <p:sp>
          <p:nvSpPr>
            <p:cNvPr id="16390" name="Line 5"/>
            <p:cNvSpPr>
              <a:spLocks noChangeShapeType="1"/>
            </p:cNvSpPr>
            <p:nvPr/>
          </p:nvSpPr>
          <p:spPr bwMode="auto">
            <a:xfrm>
              <a:off x="3360" y="11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6"/>
            <p:cNvSpPr>
              <a:spLocks noChangeShapeType="1"/>
            </p:cNvSpPr>
            <p:nvPr/>
          </p:nvSpPr>
          <p:spPr bwMode="auto">
            <a:xfrm>
              <a:off x="2208" y="1104"/>
              <a:ext cx="1152"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7"/>
            <p:cNvSpPr>
              <a:spLocks noChangeShapeType="1"/>
            </p:cNvSpPr>
            <p:nvPr/>
          </p:nvSpPr>
          <p:spPr bwMode="auto">
            <a:xfrm>
              <a:off x="912"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8"/>
            <p:cNvSpPr>
              <a:spLocks noChangeShapeType="1"/>
            </p:cNvSpPr>
            <p:nvPr/>
          </p:nvSpPr>
          <p:spPr bwMode="auto">
            <a:xfrm>
              <a:off x="912" y="1104"/>
              <a:ext cx="1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Text Box 9"/>
            <p:cNvSpPr txBox="1">
              <a:spLocks noChangeArrowheads="1"/>
            </p:cNvSpPr>
            <p:nvPr/>
          </p:nvSpPr>
          <p:spPr bwMode="auto">
            <a:xfrm>
              <a:off x="576"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000">
                  <a:latin typeface="Calibri" charset="0"/>
                </a:rPr>
                <a:t>start</a:t>
              </a:r>
            </a:p>
          </p:txBody>
        </p:sp>
        <p:sp>
          <p:nvSpPr>
            <p:cNvPr id="16395" name="Line 10"/>
            <p:cNvSpPr>
              <a:spLocks noChangeShapeType="1"/>
            </p:cNvSpPr>
            <p:nvPr/>
          </p:nvSpPr>
          <p:spPr bwMode="auto">
            <a:xfrm>
              <a:off x="2208"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Line 11"/>
            <p:cNvSpPr>
              <a:spLocks noChangeShapeType="1"/>
            </p:cNvSpPr>
            <p:nvPr/>
          </p:nvSpPr>
          <p:spPr bwMode="auto">
            <a:xfrm>
              <a:off x="3360"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12"/>
            <p:cNvSpPr>
              <a:spLocks noChangeShapeType="1"/>
            </p:cNvSpPr>
            <p:nvPr/>
          </p:nvSpPr>
          <p:spPr bwMode="auto">
            <a:xfrm>
              <a:off x="3792"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Text Box 13"/>
            <p:cNvSpPr txBox="1">
              <a:spLocks noChangeArrowheads="1"/>
            </p:cNvSpPr>
            <p:nvPr/>
          </p:nvSpPr>
          <p:spPr bwMode="auto">
            <a:xfrm>
              <a:off x="3792"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000">
                  <a:latin typeface="Calibri" charset="0"/>
                </a:rPr>
                <a:t>end</a:t>
              </a:r>
            </a:p>
          </p:txBody>
        </p:sp>
        <p:sp>
          <p:nvSpPr>
            <p:cNvPr id="16399" name="AutoShape 14"/>
            <p:cNvSpPr>
              <a:spLocks/>
            </p:cNvSpPr>
            <p:nvPr/>
          </p:nvSpPr>
          <p:spPr bwMode="auto">
            <a:xfrm rot="5400000">
              <a:off x="2736" y="672"/>
              <a:ext cx="96" cy="1152"/>
            </a:xfrm>
            <a:prstGeom prst="rightBrace">
              <a:avLst>
                <a:gd name="adj1" fmla="val 10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16400" name="AutoShape 15"/>
            <p:cNvSpPr>
              <a:spLocks/>
            </p:cNvSpPr>
            <p:nvPr/>
          </p:nvSpPr>
          <p:spPr bwMode="auto">
            <a:xfrm rot="5400000">
              <a:off x="2256" y="-528"/>
              <a:ext cx="192" cy="288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16401" name="Text Box 16"/>
            <p:cNvSpPr txBox="1">
              <a:spLocks noChangeArrowheads="1"/>
            </p:cNvSpPr>
            <p:nvPr/>
          </p:nvSpPr>
          <p:spPr bwMode="auto">
            <a:xfrm>
              <a:off x="2208" y="67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T</a:t>
              </a:r>
              <a:r>
                <a:rPr lang="en-US" altLang="en-US" sz="1200" baseline="-25000">
                  <a:latin typeface="Calibri" charset="0"/>
                </a:rPr>
                <a:t>O</a:t>
              </a:r>
              <a:endParaRPr lang="en-US" altLang="en-US" sz="1200">
                <a:latin typeface="Calibri" charset="0"/>
              </a:endParaRPr>
            </a:p>
          </p:txBody>
        </p:sp>
        <p:sp>
          <p:nvSpPr>
            <p:cNvPr id="16402" name="Text Box 17"/>
            <p:cNvSpPr txBox="1">
              <a:spLocks noChangeArrowheads="1"/>
            </p:cNvSpPr>
            <p:nvPr/>
          </p:nvSpPr>
          <p:spPr bwMode="auto">
            <a:xfrm>
              <a:off x="2640" y="1248"/>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sp>
          <p:nvSpPr>
            <p:cNvPr id="16403" name="Line 18"/>
            <p:cNvSpPr>
              <a:spLocks noChangeShapeType="1"/>
            </p:cNvSpPr>
            <p:nvPr/>
          </p:nvSpPr>
          <p:spPr bwMode="auto">
            <a:xfrm>
              <a:off x="912" y="1680"/>
              <a:ext cx="1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4" name="Line 19"/>
            <p:cNvSpPr>
              <a:spLocks noChangeShapeType="1"/>
            </p:cNvSpPr>
            <p:nvPr/>
          </p:nvSpPr>
          <p:spPr bwMode="auto">
            <a:xfrm>
              <a:off x="91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5" name="Line 20"/>
            <p:cNvSpPr>
              <a:spLocks noChangeShapeType="1"/>
            </p:cNvSpPr>
            <p:nvPr/>
          </p:nvSpPr>
          <p:spPr bwMode="auto">
            <a:xfrm>
              <a:off x="2208"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6" name="Text Box 21"/>
            <p:cNvSpPr txBox="1">
              <a:spLocks noChangeArrowheads="1"/>
            </p:cNvSpPr>
            <p:nvPr/>
          </p:nvSpPr>
          <p:spPr bwMode="auto">
            <a:xfrm>
              <a:off x="576"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000">
                  <a:latin typeface="Calibri" charset="0"/>
                </a:rPr>
                <a:t>start</a:t>
              </a:r>
            </a:p>
          </p:txBody>
        </p:sp>
        <p:sp>
          <p:nvSpPr>
            <p:cNvPr id="16407" name="Line 22"/>
            <p:cNvSpPr>
              <a:spLocks noChangeShapeType="1"/>
            </p:cNvSpPr>
            <p:nvPr/>
          </p:nvSpPr>
          <p:spPr bwMode="auto">
            <a:xfrm>
              <a:off x="2208" y="1680"/>
              <a:ext cx="192"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8" name="Line 23"/>
            <p:cNvSpPr>
              <a:spLocks noChangeShapeType="1"/>
            </p:cNvSpPr>
            <p:nvPr/>
          </p:nvSpPr>
          <p:spPr bwMode="auto">
            <a:xfrm>
              <a:off x="2400"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9" name="Line 24"/>
            <p:cNvSpPr>
              <a:spLocks noChangeShapeType="1"/>
            </p:cNvSpPr>
            <p:nvPr/>
          </p:nvSpPr>
          <p:spPr bwMode="auto">
            <a:xfrm>
              <a:off x="2400" y="1680"/>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0" name="Line 25"/>
            <p:cNvSpPr>
              <a:spLocks noChangeShapeType="1"/>
            </p:cNvSpPr>
            <p:nvPr/>
          </p:nvSpPr>
          <p:spPr bwMode="auto">
            <a:xfrm>
              <a:off x="283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1" name="Text Box 26"/>
            <p:cNvSpPr txBox="1">
              <a:spLocks noChangeArrowheads="1"/>
            </p:cNvSpPr>
            <p:nvPr/>
          </p:nvSpPr>
          <p:spPr bwMode="auto">
            <a:xfrm>
              <a:off x="2832"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000">
                  <a:latin typeface="Calibri" charset="0"/>
                </a:rPr>
                <a:t>end</a:t>
              </a:r>
            </a:p>
          </p:txBody>
        </p:sp>
        <p:sp>
          <p:nvSpPr>
            <p:cNvPr id="16412" name="AutoShape 27"/>
            <p:cNvSpPr>
              <a:spLocks/>
            </p:cNvSpPr>
            <p:nvPr/>
          </p:nvSpPr>
          <p:spPr bwMode="auto">
            <a:xfrm rot="5400000">
              <a:off x="1776" y="528"/>
              <a:ext cx="192" cy="192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16413" name="Text Box 28"/>
            <p:cNvSpPr txBox="1">
              <a:spLocks noChangeArrowheads="1"/>
            </p:cNvSpPr>
            <p:nvPr/>
          </p:nvSpPr>
          <p:spPr bwMode="auto">
            <a:xfrm>
              <a:off x="1728" y="1248"/>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T</a:t>
              </a:r>
              <a:r>
                <a:rPr lang="en-US" altLang="en-US" sz="1200" baseline="-25000">
                  <a:latin typeface="Calibri" charset="0"/>
                </a:rPr>
                <a:t>A</a:t>
              </a:r>
              <a:endParaRPr lang="en-US" altLang="en-US" sz="1200">
                <a:latin typeface="Calibri" charset="0"/>
              </a:endParaRPr>
            </a:p>
          </p:txBody>
        </p:sp>
        <p:sp>
          <p:nvSpPr>
            <p:cNvPr id="16414" name="AutoShape 29"/>
            <p:cNvSpPr>
              <a:spLocks/>
            </p:cNvSpPr>
            <p:nvPr/>
          </p:nvSpPr>
          <p:spPr bwMode="auto">
            <a:xfrm rot="-5400000">
              <a:off x="2256" y="1728"/>
              <a:ext cx="96" cy="192"/>
            </a:xfrm>
            <a:prstGeom prst="leftBrace">
              <a:avLst>
                <a:gd name="adj1" fmla="val 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16415" name="Text Box 30"/>
            <p:cNvSpPr txBox="1">
              <a:spLocks noChangeArrowheads="1"/>
            </p:cNvSpPr>
            <p:nvPr/>
          </p:nvSpPr>
          <p:spPr bwMode="auto">
            <a:xfrm>
              <a:off x="2064" y="1824"/>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a:spcBef>
                  <a:spcPct val="50000"/>
                </a:spcBef>
                <a:buFontTx/>
                <a:buNone/>
              </a:pPr>
              <a:r>
                <a:rPr lang="en-US" altLang="en-US" sz="1200">
                  <a:latin typeface="Calibri" charset="0"/>
                </a:rPr>
                <a:t>T</a:t>
              </a:r>
              <a:r>
                <a:rPr lang="en-US" altLang="en-US" sz="1200" baseline="-25000">
                  <a:latin typeface="Calibri" charset="0"/>
                </a:rPr>
                <a:t>F</a:t>
              </a:r>
              <a:r>
                <a:rPr lang="en-US" altLang="en-US" sz="1200">
                  <a:latin typeface="Calibri" charset="0"/>
                </a:rPr>
                <a:t>/g</a:t>
              </a:r>
            </a:p>
          </p:txBody>
        </p:sp>
      </p:grpSp>
      <p:sp>
        <p:nvSpPr>
          <p:cNvPr id="16389" name="Rectangle 31"/>
          <p:cNvSpPr>
            <a:spLocks noChangeArrowheads="1"/>
          </p:cNvSpPr>
          <p:nvPr/>
        </p:nvSpPr>
        <p:spPr bwMode="auto">
          <a:xfrm>
            <a:off x="6019801" y="5346701"/>
            <a:ext cx="1154113" cy="7207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Tree>
    <p:extLst>
      <p:ext uri="{BB962C8B-B14F-4D97-AF65-F5344CB8AC3E}">
        <p14:creationId xmlns:p14="http://schemas.microsoft.com/office/powerpoint/2010/main" val="375618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5987</Words>
  <Application>Microsoft Office PowerPoint</Application>
  <PresentationFormat>Widescreen</PresentationFormat>
  <Paragraphs>1249</Paragraphs>
  <Slides>99</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1" baseType="lpstr">
      <vt:lpstr>AdvPSA88A</vt:lpstr>
      <vt:lpstr>Apple Chancery</vt:lpstr>
      <vt:lpstr>Arial</vt:lpstr>
      <vt:lpstr>Arial Narrow</vt:lpstr>
      <vt:lpstr>Calibri</vt:lpstr>
      <vt:lpstr>Calibri Light</vt:lpstr>
      <vt:lpstr>Cambria</vt:lpstr>
      <vt:lpstr>Helvetica</vt:lpstr>
      <vt:lpstr>Times</vt:lpstr>
      <vt:lpstr>Wingdings</vt:lpstr>
      <vt:lpstr>Office Theme</vt:lpstr>
      <vt:lpstr>Equation</vt:lpstr>
      <vt:lpstr>AMOD 5420H/ COIS 4350H </vt:lpstr>
      <vt:lpstr>Instructor: Sri</vt:lpstr>
      <vt:lpstr>Textbook:  Yes</vt:lpstr>
      <vt:lpstr>Assignments</vt:lpstr>
      <vt:lpstr>Labs</vt:lpstr>
      <vt:lpstr>Project</vt:lpstr>
      <vt:lpstr>Exam</vt:lpstr>
      <vt:lpstr>Grade Total by Withdrawal Date: </vt:lpstr>
      <vt:lpstr>Topics</vt:lpstr>
      <vt:lpstr>Introduction</vt:lpstr>
      <vt:lpstr>Basic problems to think about</vt:lpstr>
      <vt:lpstr>Course Overview</vt:lpstr>
      <vt:lpstr>Learning Outcomes</vt:lpstr>
      <vt:lpstr>Biggest Computer in the US - Supercomputer</vt:lpstr>
      <vt:lpstr>Top 500 June 2021 (For sept 2021)</vt:lpstr>
      <vt:lpstr>Summit</vt:lpstr>
      <vt:lpstr>PowerPoint Presentation</vt:lpstr>
      <vt:lpstr>PowerPoint Presentation</vt:lpstr>
      <vt:lpstr>PowerPoint Presentation</vt:lpstr>
      <vt:lpstr>Course Overview: Major Topic Areas </vt:lpstr>
      <vt:lpstr>Course Overview: First Pass Introduction </vt:lpstr>
      <vt:lpstr>Course Overview: Distributed Memory and MPI Programming</vt:lpstr>
      <vt:lpstr>Course Overview: Shared Memory Systems and OpenMP Programming</vt:lpstr>
      <vt:lpstr>Course Overview: System Software</vt:lpstr>
      <vt:lpstr>Course Overview: Advanced Methods </vt:lpstr>
      <vt:lpstr>Course Overview: Final Topics and Future Directions for you and HPC</vt:lpstr>
      <vt:lpstr>PowerPoint Presentation</vt:lpstr>
      <vt:lpstr>PowerPoint Presentation</vt:lpstr>
      <vt:lpstr>PowerPoint Presentation</vt:lpstr>
      <vt:lpstr>PowerPoint Presentation</vt:lpstr>
      <vt:lpstr>PowerPoint Presentation</vt:lpstr>
      <vt:lpstr>Conventional Heterogeneous Multicore 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 Computer Architecture</vt:lpstr>
      <vt:lpstr>Opening Remarks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DM-MPP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Punyaja Mishra</cp:lastModifiedBy>
  <cp:revision>19</cp:revision>
  <dcterms:created xsi:type="dcterms:W3CDTF">2019-05-03T12:37:15Z</dcterms:created>
  <dcterms:modified xsi:type="dcterms:W3CDTF">2023-02-10T19:14:12Z</dcterms:modified>
</cp:coreProperties>
</file>